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Projects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3"/>
              </a:solidFill>
              <a:ln w="2540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4"/>
              </a:solidFill>
              <a:ln w="2540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6"/>
              </a:solidFill>
              <a:ln w="2540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2"/>
              </a:solidFill>
              <a:ln w="2540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Branding</c:v>
                </c:pt>
                <c:pt idx="1">
                  <c:v>Packaging</c:v>
                </c:pt>
                <c:pt idx="2">
                  <c:v>Illustration</c:v>
                </c:pt>
                <c:pt idx="3">
                  <c:v>Posters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plotVisOnly val="1"/>
    <c:dispBlanksAs val="gap"/>
    <c:showDLblsOverMax val="0"/>
  </c:chart>
  <c:txPr>
    <a:bodyPr/>
    <a:lstStyle/>
    <a:p>
      <a:pPr>
        <a:defRPr sz="1100">
          <a:solidFill>
            <a:schemeClr val="tx2"/>
          </a:solidFill>
          <a:latin typeface="DM Sans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t"/>
          <p:cNvSpPr/>
          <p:nvPr userDrawn="1"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Half Circle"/>
          <p:cNvSpPr/>
          <p:nvPr userDrawn="1"/>
        </p:nvSpPr>
        <p:spPr>
          <a:xfrm>
            <a:off x="7223760" y="4423712"/>
            <a:ext cx="4868576" cy="4868576"/>
          </a:xfrm>
          <a:prstGeom prst="pie">
            <a:avLst>
              <a:gd name="adj1" fmla="val 1080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Art"/>
          <p:cNvSpPr/>
          <p:nvPr userDrawn="1"/>
        </p:nvSpPr>
        <p:spPr>
          <a:xfrm>
            <a:off x="7680960" y="640080"/>
            <a:ext cx="1920240" cy="19202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Stripe"/>
          <p:cNvSpPr/>
          <p:nvPr userDrawn="1"/>
        </p:nvSpPr>
        <p:spPr>
          <a:xfrm>
            <a:off x="9966960" y="685800"/>
            <a:ext cx="1828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6" name="Stripe"/>
          <p:cNvSpPr/>
          <p:nvPr userDrawn="1"/>
        </p:nvSpPr>
        <p:spPr>
          <a:xfrm>
            <a:off x="9966960" y="1092200"/>
            <a:ext cx="1828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7" name="Stripe"/>
          <p:cNvSpPr/>
          <p:nvPr userDrawn="1"/>
        </p:nvSpPr>
        <p:spPr>
          <a:xfrm>
            <a:off x="9966960" y="1498600"/>
            <a:ext cx="1828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" name="Stripe"/>
          <p:cNvSpPr/>
          <p:nvPr userDrawn="1"/>
        </p:nvSpPr>
        <p:spPr>
          <a:xfrm>
            <a:off x="9966960" y="1905000"/>
            <a:ext cx="1828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9" name="Stripe"/>
          <p:cNvSpPr/>
          <p:nvPr userDrawn="1"/>
        </p:nvSpPr>
        <p:spPr>
          <a:xfrm>
            <a:off x="9966960" y="2311400"/>
            <a:ext cx="1828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0" name="Checker"/>
          <p:cNvSpPr/>
          <p:nvPr userDrawn="1"/>
        </p:nvSpPr>
        <p:spPr>
          <a:xfrm>
            <a:off x="722376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1" name="Checker"/>
          <p:cNvSpPr/>
          <p:nvPr userDrawn="1"/>
        </p:nvSpPr>
        <p:spPr>
          <a:xfrm>
            <a:off x="763524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2" name="Checker"/>
          <p:cNvSpPr/>
          <p:nvPr userDrawn="1"/>
        </p:nvSpPr>
        <p:spPr>
          <a:xfrm>
            <a:off x="804672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3" name="Checker"/>
          <p:cNvSpPr/>
          <p:nvPr userDrawn="1"/>
        </p:nvSpPr>
        <p:spPr>
          <a:xfrm>
            <a:off x="845820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4" name="Checker"/>
          <p:cNvSpPr/>
          <p:nvPr userDrawn="1"/>
        </p:nvSpPr>
        <p:spPr>
          <a:xfrm>
            <a:off x="886968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5" name="Checker"/>
          <p:cNvSpPr/>
          <p:nvPr userDrawn="1"/>
        </p:nvSpPr>
        <p:spPr>
          <a:xfrm>
            <a:off x="928116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6" name="Checker"/>
          <p:cNvSpPr/>
          <p:nvPr userDrawn="1"/>
        </p:nvSpPr>
        <p:spPr>
          <a:xfrm>
            <a:off x="969264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7" name="Checker"/>
          <p:cNvSpPr/>
          <p:nvPr userDrawn="1"/>
        </p:nvSpPr>
        <p:spPr>
          <a:xfrm>
            <a:off x="1010412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8" name="Checker"/>
          <p:cNvSpPr/>
          <p:nvPr userDrawn="1"/>
        </p:nvSpPr>
        <p:spPr>
          <a:xfrm>
            <a:off x="1051560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9" name="Checker"/>
          <p:cNvSpPr/>
          <p:nvPr userDrawn="1"/>
        </p:nvSpPr>
        <p:spPr>
          <a:xfrm>
            <a:off x="1092708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0" name="Checker"/>
          <p:cNvSpPr/>
          <p:nvPr userDrawn="1"/>
        </p:nvSpPr>
        <p:spPr>
          <a:xfrm>
            <a:off x="11338560" y="301752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1" name="Checker"/>
          <p:cNvSpPr/>
          <p:nvPr userDrawn="1"/>
        </p:nvSpPr>
        <p:spPr>
          <a:xfrm>
            <a:off x="11750040" y="3429000"/>
            <a:ext cx="411480" cy="41148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2" name="Burst"/>
          <p:cNvSpPr/>
          <p:nvPr userDrawn="1"/>
        </p:nvSpPr>
        <p:spPr>
          <a:xfrm rot="-720000">
            <a:off x="5943600" y="502920"/>
            <a:ext cx="1691640" cy="1691640"/>
          </a:xfrm>
          <a:prstGeom prst="star16">
            <a:avLst>
              <a:gd name="adj" fmla="val 38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vol.</a:t>
            </a:r>
            <a:endParaRPr lang="en-US" sz="200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03</a:t>
            </a:r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Body Placeholder 23"/>
          <p:cNvSpPr>
            <a:spLocks noGrp="1"/>
          </p:cNvSpPr>
          <p:nvPr>
            <p:ph type="body" idx="13"/>
          </p:nvPr>
        </p:nvSpPr>
        <p:spPr>
          <a:xfrm>
            <a:off x="640080" y="548640"/>
            <a:ext cx="3291840" cy="384048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txBody>
          <a:bodyPr wrap="square" lIns="182880" tIns="0" rIns="18288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24" name="Ctrtitle Placeholder 24"/>
          <p:cNvSpPr>
            <a:spLocks noGrp="1"/>
          </p:cNvSpPr>
          <p:nvPr>
            <p:ph type="ctrTitle"/>
          </p:nvPr>
        </p:nvSpPr>
        <p:spPr>
          <a:xfrm>
            <a:off x="640080" y="1325880"/>
            <a:ext cx="6583680" cy="36576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9600" b="1" i="0" spc="-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5" name="Subtitle Placeholder 25"/>
          <p:cNvSpPr>
            <a:spLocks noGrp="1"/>
          </p:cNvSpPr>
          <p:nvPr>
            <p:ph type="subTitle" idx="1"/>
          </p:nvPr>
        </p:nvSpPr>
        <p:spPr>
          <a:xfrm>
            <a:off x="640080" y="5212080"/>
            <a:ext cx="502920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7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inbow"/>
          <p:cNvSpPr/>
          <p:nvPr userDrawn="1"/>
        </p:nvSpPr>
        <p:spPr>
          <a:xfrm>
            <a:off x="7071055" y="4590288"/>
            <a:ext cx="4572000" cy="4572000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3" name="Rainbow"/>
          <p:cNvSpPr/>
          <p:nvPr userDrawn="1"/>
        </p:nvSpPr>
        <p:spPr>
          <a:xfrm>
            <a:off x="7802575" y="5321808"/>
            <a:ext cx="3108960" cy="3108960"/>
          </a:xfrm>
          <a:prstGeom prst="blockArc">
            <a:avLst>
              <a:gd name="adj1" fmla="val 10800000"/>
              <a:gd name="adj2" fmla="val 0"/>
              <a:gd name="adj3" fmla="val 1176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Rainbow"/>
          <p:cNvSpPr/>
          <p:nvPr userDrawn="1"/>
        </p:nvSpPr>
        <p:spPr>
          <a:xfrm>
            <a:off x="8534095" y="6053328"/>
            <a:ext cx="1645920" cy="1645920"/>
          </a:xfrm>
          <a:prstGeom prst="blockArc">
            <a:avLst>
              <a:gd name="adj1" fmla="val 10800000"/>
              <a:gd name="adj2" fmla="val 0"/>
              <a:gd name="adj3" fmla="val 22222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5" name="Checker"/>
          <p:cNvSpPr/>
          <p:nvPr userDrawn="1"/>
        </p:nvSpPr>
        <p:spPr>
          <a:xfrm>
            <a:off x="10454335" y="45720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6" name="Checker"/>
          <p:cNvSpPr/>
          <p:nvPr userDrawn="1"/>
        </p:nvSpPr>
        <p:spPr>
          <a:xfrm>
            <a:off x="10454335" y="100584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7" name="Checker"/>
          <p:cNvSpPr/>
          <p:nvPr userDrawn="1"/>
        </p:nvSpPr>
        <p:spPr>
          <a:xfrm>
            <a:off x="10728655" y="73152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" name="Checker"/>
          <p:cNvSpPr/>
          <p:nvPr userDrawn="1"/>
        </p:nvSpPr>
        <p:spPr>
          <a:xfrm>
            <a:off x="10728655" y="128016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9" name="Checker"/>
          <p:cNvSpPr/>
          <p:nvPr userDrawn="1"/>
        </p:nvSpPr>
        <p:spPr>
          <a:xfrm>
            <a:off x="11002975" y="45720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0" name="Checker"/>
          <p:cNvSpPr/>
          <p:nvPr userDrawn="1"/>
        </p:nvSpPr>
        <p:spPr>
          <a:xfrm>
            <a:off x="11002975" y="100584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1" name="Checker"/>
          <p:cNvSpPr/>
          <p:nvPr userDrawn="1"/>
        </p:nvSpPr>
        <p:spPr>
          <a:xfrm>
            <a:off x="11277295" y="73152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2" name="Checker"/>
          <p:cNvSpPr/>
          <p:nvPr userDrawn="1"/>
        </p:nvSpPr>
        <p:spPr>
          <a:xfrm>
            <a:off x="11277295" y="1280160"/>
            <a:ext cx="27432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13" name="Body Placeholder 13"/>
          <p:cNvSpPr>
            <a:spLocks noGrp="1"/>
          </p:cNvSpPr>
          <p:nvPr>
            <p:ph type="body" idx="13"/>
          </p:nvPr>
        </p:nvSpPr>
        <p:spPr>
          <a:xfrm>
            <a:off x="640080" y="640080"/>
            <a:ext cx="4572000" cy="23774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15000" b="1" i="0" spc="-4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14" name="Title Placeholder 14"/>
          <p:cNvSpPr>
            <a:spLocks noGrp="1"/>
          </p:cNvSpPr>
          <p:nvPr>
            <p:ph type="title"/>
          </p:nvPr>
        </p:nvSpPr>
        <p:spPr>
          <a:xfrm>
            <a:off x="640080" y="3108960"/>
            <a:ext cx="7315200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6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15" name="Body Placeholder 15"/>
          <p:cNvSpPr>
            <a:spLocks noGrp="1"/>
          </p:cNvSpPr>
          <p:nvPr>
            <p:ph type="body" idx="14"/>
          </p:nvPr>
        </p:nvSpPr>
        <p:spPr>
          <a:xfrm>
            <a:off x="640080" y="4983480"/>
            <a:ext cx="585216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Body Placeholder 8"/>
          <p:cNvSpPr>
            <a:spLocks noGrp="1"/>
          </p:cNvSpPr>
          <p:nvPr>
            <p:ph type="body" idx="1"/>
          </p:nvPr>
        </p:nvSpPr>
        <p:spPr>
          <a:xfrm>
            <a:off x="640080" y="2194560"/>
            <a:ext cx="10911535" cy="39319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 userDrawn="1"/>
        </p:nvSpPr>
        <p:spPr>
          <a:xfrm>
            <a:off x="0" y="0"/>
            <a:ext cx="57607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7" name="Image Block"/>
          <p:cNvSpPr/>
          <p:nvPr userDrawn="1"/>
        </p:nvSpPr>
        <p:spPr>
          <a:xfrm>
            <a:off x="822960" y="822960"/>
            <a:ext cx="4114800" cy="5394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28" name="Image Icon"/>
          <p:cNvSpPr/>
          <p:nvPr userDrawn="1"/>
        </p:nvSpPr>
        <p:spPr>
          <a:xfrm>
            <a:off x="2472172" y="3401934"/>
            <a:ext cx="592531" cy="408188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9" name="Image Icon"/>
          <p:cNvSpPr/>
          <p:nvPr userDrawn="1"/>
        </p:nvSpPr>
        <p:spPr>
          <a:xfrm>
            <a:off x="2847442" y="3507273"/>
            <a:ext cx="460858" cy="28968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30" name="Image Icon"/>
          <p:cNvSpPr/>
          <p:nvPr userDrawn="1"/>
        </p:nvSpPr>
        <p:spPr>
          <a:xfrm>
            <a:off x="2998866" y="3191256"/>
            <a:ext cx="171176" cy="17117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31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822960" y="822960"/>
            <a:ext cx="4114800" cy="5394960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32" name="Burst"/>
          <p:cNvSpPr/>
          <p:nvPr userDrawn="1"/>
        </p:nvSpPr>
        <p:spPr>
          <a:xfrm rot="-720000">
            <a:off x="4160520" y="502920"/>
            <a:ext cx="1371600" cy="1371600"/>
          </a:xfrm>
          <a:prstGeom prst="star16">
            <a:avLst>
              <a:gd name="adj" fmla="val 38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3" name="Body Placeholder 33"/>
          <p:cNvSpPr>
            <a:spLocks noGrp="1"/>
          </p:cNvSpPr>
          <p:nvPr>
            <p:ph type="body" idx="12"/>
          </p:nvPr>
        </p:nvSpPr>
        <p:spPr>
          <a:xfrm>
            <a:off x="6400800" y="82296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4" name="Title Placeholder 34"/>
          <p:cNvSpPr>
            <a:spLocks noGrp="1"/>
          </p:cNvSpPr>
          <p:nvPr>
            <p:ph type="title"/>
          </p:nvPr>
        </p:nvSpPr>
        <p:spPr>
          <a:xfrm>
            <a:off x="6400800" y="1325880"/>
            <a:ext cx="5150815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5" name="Body Placeholder 35"/>
          <p:cNvSpPr>
            <a:spLocks noGrp="1"/>
          </p:cNvSpPr>
          <p:nvPr>
            <p:ph type="body" idx="1"/>
          </p:nvPr>
        </p:nvSpPr>
        <p:spPr>
          <a:xfrm>
            <a:off x="6400800" y="3200400"/>
            <a:ext cx="5150815" cy="2926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36" name="Sldnum Placeholder 36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Card"/>
          <p:cNvSpPr/>
          <p:nvPr userDrawn="1"/>
        </p:nvSpPr>
        <p:spPr>
          <a:xfrm>
            <a:off x="640080" y="2194560"/>
            <a:ext cx="5272888" cy="38862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Card"/>
          <p:cNvSpPr/>
          <p:nvPr userDrawn="1"/>
        </p:nvSpPr>
        <p:spPr>
          <a:xfrm>
            <a:off x="6278728" y="2194560"/>
            <a:ext cx="5272888" cy="38862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1005840" y="2468880"/>
            <a:ext cx="454136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4"/>
          </p:nvPr>
        </p:nvSpPr>
        <p:spPr>
          <a:xfrm>
            <a:off x="6644488" y="2468880"/>
            <a:ext cx="454136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"/>
          </p:nvPr>
        </p:nvSpPr>
        <p:spPr>
          <a:xfrm>
            <a:off x="1005840" y="3108960"/>
            <a:ext cx="4541368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3" name="Body Placeholder 13"/>
          <p:cNvSpPr>
            <a:spLocks noGrp="1"/>
          </p:cNvSpPr>
          <p:nvPr>
            <p:ph type="body" idx="2"/>
          </p:nvPr>
        </p:nvSpPr>
        <p:spPr>
          <a:xfrm>
            <a:off x="6644488" y="3108960"/>
            <a:ext cx="4541368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Image Block"/>
          <p:cNvSpPr/>
          <p:nvPr userDrawn="1"/>
        </p:nvSpPr>
        <p:spPr>
          <a:xfrm>
            <a:off x="640080" y="2148840"/>
            <a:ext cx="3393338" cy="3429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2000130" y="3765612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2309602" y="385248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2434477" y="3591873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2" name="Image Block"/>
          <p:cNvSpPr/>
          <p:nvPr userDrawn="1"/>
        </p:nvSpPr>
        <p:spPr>
          <a:xfrm>
            <a:off x="4399178" y="2148840"/>
            <a:ext cx="3393338" cy="33933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5759228" y="3747781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6068701" y="383465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6193576" y="3574042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6" name="Image Block"/>
          <p:cNvSpPr/>
          <p:nvPr userDrawn="1"/>
        </p:nvSpPr>
        <p:spPr>
          <a:xfrm>
            <a:off x="8158277" y="2148840"/>
            <a:ext cx="3393338" cy="34290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9518327" y="3765612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9827799" y="385248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9952674" y="3591873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20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640080" y="2148840"/>
            <a:ext cx="3393338" cy="3429000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1" name="Picture Placeholder 21"/>
          <p:cNvSpPr>
            <a:spLocks noGrp="1"/>
          </p:cNvSpPr>
          <p:nvPr>
            <p:ph type="pic" sz="quarter" idx="21"/>
          </p:nvPr>
        </p:nvSpPr>
        <p:spPr>
          <a:xfrm>
            <a:off x="4399178" y="2148840"/>
            <a:ext cx="3393338" cy="3393338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2" name="Picture Placeholder 22"/>
          <p:cNvSpPr>
            <a:spLocks noGrp="1"/>
          </p:cNvSpPr>
          <p:nvPr>
            <p:ph type="pic" sz="quarter" idx="22"/>
          </p:nvPr>
        </p:nvSpPr>
        <p:spPr>
          <a:xfrm>
            <a:off x="8158277" y="2148840"/>
            <a:ext cx="3393338" cy="3429000"/>
          </a:xfrm>
          <a:prstGeom prst="roundRect">
            <a:avLst>
              <a:gd name="adj" fmla="val 8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3" name="Body Placeholder 23"/>
          <p:cNvSpPr>
            <a:spLocks noGrp="1"/>
          </p:cNvSpPr>
          <p:nvPr>
            <p:ph type="body" idx="30"/>
          </p:nvPr>
        </p:nvSpPr>
        <p:spPr>
          <a:xfrm>
            <a:off x="640080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4" name="Body Placeholder 24"/>
          <p:cNvSpPr>
            <a:spLocks noGrp="1"/>
          </p:cNvSpPr>
          <p:nvPr>
            <p:ph type="body" idx="31"/>
          </p:nvPr>
        </p:nvSpPr>
        <p:spPr>
          <a:xfrm>
            <a:off x="4399178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5" name="Body Placeholder 25"/>
          <p:cNvSpPr>
            <a:spLocks noGrp="1"/>
          </p:cNvSpPr>
          <p:nvPr>
            <p:ph type="body" idx="32"/>
          </p:nvPr>
        </p:nvSpPr>
        <p:spPr>
          <a:xfrm>
            <a:off x="8158277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Image Block"/>
          <p:cNvSpPr/>
          <p:nvPr userDrawn="1"/>
        </p:nvSpPr>
        <p:spPr>
          <a:xfrm>
            <a:off x="678142" y="214884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631020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1847842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1935332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2" name="Image Block"/>
          <p:cNvSpPr/>
          <p:nvPr userDrawn="1"/>
        </p:nvSpPr>
        <p:spPr>
          <a:xfrm>
            <a:off x="3497466" y="2148840"/>
            <a:ext cx="2377440" cy="2377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450344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4667166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4754656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6" name="Image Block"/>
          <p:cNvSpPr/>
          <p:nvPr userDrawn="1"/>
        </p:nvSpPr>
        <p:spPr>
          <a:xfrm>
            <a:off x="6316790" y="2148840"/>
            <a:ext cx="2377440" cy="2377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269667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7486490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7573980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0" name="Image Block"/>
          <p:cNvSpPr/>
          <p:nvPr userDrawn="1"/>
        </p:nvSpPr>
        <p:spPr>
          <a:xfrm>
            <a:off x="9136113" y="2148840"/>
            <a:ext cx="2377440" cy="2377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1" name="Image Icon"/>
          <p:cNvSpPr/>
          <p:nvPr userDrawn="1"/>
        </p:nvSpPr>
        <p:spPr>
          <a:xfrm>
            <a:off x="10088991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2" name="Image Icon"/>
          <p:cNvSpPr/>
          <p:nvPr userDrawn="1"/>
        </p:nvSpPr>
        <p:spPr>
          <a:xfrm>
            <a:off x="10305814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3" name="Image Icon"/>
          <p:cNvSpPr/>
          <p:nvPr userDrawn="1"/>
        </p:nvSpPr>
        <p:spPr>
          <a:xfrm>
            <a:off x="10393304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4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678142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5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3497466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6316790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7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136113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0"/>
          </p:nvPr>
        </p:nvSpPr>
        <p:spPr>
          <a:xfrm>
            <a:off x="640080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1"/>
          </p:nvPr>
        </p:nvSpPr>
        <p:spPr>
          <a:xfrm>
            <a:off x="3459404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32"/>
          </p:nvPr>
        </p:nvSpPr>
        <p:spPr>
          <a:xfrm>
            <a:off x="6278728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33"/>
          </p:nvPr>
        </p:nvSpPr>
        <p:spPr>
          <a:xfrm>
            <a:off x="9098051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0"/>
          </p:nvPr>
        </p:nvSpPr>
        <p:spPr>
          <a:xfrm>
            <a:off x="640080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1"/>
          </p:nvPr>
        </p:nvSpPr>
        <p:spPr>
          <a:xfrm>
            <a:off x="3459404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4" name="Body Placeholder 34"/>
          <p:cNvSpPr>
            <a:spLocks noGrp="1"/>
          </p:cNvSpPr>
          <p:nvPr>
            <p:ph type="body" idx="42"/>
          </p:nvPr>
        </p:nvSpPr>
        <p:spPr>
          <a:xfrm>
            <a:off x="6278728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5" name="Body Placeholder 35"/>
          <p:cNvSpPr>
            <a:spLocks noGrp="1"/>
          </p:cNvSpPr>
          <p:nvPr>
            <p:ph type="body" idx="43"/>
          </p:nvPr>
        </p:nvSpPr>
        <p:spPr>
          <a:xfrm>
            <a:off x="9098051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inbow"/>
          <p:cNvSpPr/>
          <p:nvPr userDrawn="1"/>
        </p:nvSpPr>
        <p:spPr>
          <a:xfrm>
            <a:off x="7436815" y="4773168"/>
            <a:ext cx="4206240" cy="4206240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Rainbow"/>
          <p:cNvSpPr/>
          <p:nvPr userDrawn="1"/>
        </p:nvSpPr>
        <p:spPr>
          <a:xfrm>
            <a:off x="8109814" y="5446166"/>
            <a:ext cx="2860243" cy="2860243"/>
          </a:xfrm>
          <a:prstGeom prst="blockArc">
            <a:avLst>
              <a:gd name="adj1" fmla="val 10800000"/>
              <a:gd name="adj2" fmla="val 0"/>
              <a:gd name="adj3" fmla="val 11764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4" name="Rainbow"/>
          <p:cNvSpPr/>
          <p:nvPr userDrawn="1"/>
        </p:nvSpPr>
        <p:spPr>
          <a:xfrm>
            <a:off x="8782812" y="6119165"/>
            <a:ext cx="1514246" cy="1514246"/>
          </a:xfrm>
          <a:prstGeom prst="blockArc">
            <a:avLst>
              <a:gd name="adj1" fmla="val 10800000"/>
              <a:gd name="adj2" fmla="val 0"/>
              <a:gd name="adj3" fmla="val 22222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5" name="Shape 5"/>
          <p:cNvSpPr txBox="1"/>
          <p:nvPr userDrawn="1"/>
        </p:nvSpPr>
        <p:spPr>
          <a:xfrm>
            <a:off x="548640" y="45720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22000" b="1">
                <a:solidFill>
                  <a:schemeClr val="accent3"/>
                </a:solidFill>
                <a:latin typeface="+mj-lt"/>
              </a:rPr>
              <a:t>“</a:t>
            </a:r>
            <a:endParaRPr lang="en-US" sz="2200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6" name="Body Placeholder 6"/>
          <p:cNvSpPr>
            <a:spLocks noGrp="1"/>
          </p:cNvSpPr>
          <p:nvPr>
            <p:ph type="body" idx="13"/>
          </p:nvPr>
        </p:nvSpPr>
        <p:spPr>
          <a:xfrm>
            <a:off x="640080" y="1737360"/>
            <a:ext cx="8686800" cy="2926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7" name="Body Placeholder 7"/>
          <p:cNvSpPr>
            <a:spLocks noGrp="1"/>
          </p:cNvSpPr>
          <p:nvPr>
            <p:ph type="body" idx="14"/>
          </p:nvPr>
        </p:nvSpPr>
        <p:spPr>
          <a:xfrm>
            <a:off x="640080" y="4937760"/>
            <a:ext cx="6400800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1" i="0" spc="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8" name="Body Placeholder 8"/>
          <p:cNvSpPr>
            <a:spLocks noGrp="1"/>
          </p:cNvSpPr>
          <p:nvPr>
            <p:ph type="body" idx="15"/>
          </p:nvPr>
        </p:nvSpPr>
        <p:spPr>
          <a:xfrm>
            <a:off x="640080" y="5349240"/>
            <a:ext cx="6400800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 userDrawn="1"/>
        </p:nvSpPr>
        <p:spPr>
          <a:xfrm>
            <a:off x="6766560" y="0"/>
            <a:ext cx="54251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Half Circle"/>
          <p:cNvSpPr/>
          <p:nvPr userDrawn="1"/>
        </p:nvSpPr>
        <p:spPr>
          <a:xfrm>
            <a:off x="7376008" y="4754880"/>
            <a:ext cx="4206240" cy="4206240"/>
          </a:xfrm>
          <a:prstGeom prst="pie">
            <a:avLst>
              <a:gd name="adj1" fmla="val 1080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Dot"/>
          <p:cNvSpPr/>
          <p:nvPr userDrawn="1"/>
        </p:nvSpPr>
        <p:spPr>
          <a:xfrm>
            <a:off x="7772400" y="914400"/>
            <a:ext cx="1280160" cy="1280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Stripe"/>
          <p:cNvSpPr/>
          <p:nvPr userDrawn="1"/>
        </p:nvSpPr>
        <p:spPr>
          <a:xfrm>
            <a:off x="9692640" y="91440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6" name="Stripe"/>
          <p:cNvSpPr/>
          <p:nvPr userDrawn="1"/>
        </p:nvSpPr>
        <p:spPr>
          <a:xfrm>
            <a:off x="9692640" y="128016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7" name="Stripe"/>
          <p:cNvSpPr/>
          <p:nvPr userDrawn="1"/>
        </p:nvSpPr>
        <p:spPr>
          <a:xfrm>
            <a:off x="9692640" y="164592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" name="Stripe"/>
          <p:cNvSpPr/>
          <p:nvPr userDrawn="1"/>
        </p:nvSpPr>
        <p:spPr>
          <a:xfrm>
            <a:off x="9692640" y="201168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9" name="Burst"/>
          <p:cNvSpPr/>
          <p:nvPr userDrawn="1"/>
        </p:nvSpPr>
        <p:spPr>
          <a:xfrm rot="-720000">
            <a:off x="6035040" y="2834640"/>
            <a:ext cx="1554480" cy="1554480"/>
          </a:xfrm>
          <a:prstGeom prst="star16">
            <a:avLst>
              <a:gd name="adj" fmla="val 38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say</a:t>
            </a:r>
            <a:endParaRPr lang="en-US" sz="200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hi!</a:t>
            </a:r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itle Placeholder 10"/>
          <p:cNvSpPr>
            <a:spLocks noGrp="1"/>
          </p:cNvSpPr>
          <p:nvPr>
            <p:ph type="title"/>
          </p:nvPr>
        </p:nvSpPr>
        <p:spPr>
          <a:xfrm>
            <a:off x="640080" y="1005840"/>
            <a:ext cx="5852160" cy="32918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8800" b="1" i="0" spc="-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Thanks!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3"/>
          </p:nvPr>
        </p:nvSpPr>
        <p:spPr>
          <a:xfrm>
            <a:off x="640080" y="4572000"/>
            <a:ext cx="5303520" cy="15544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lang="en-US" sz="17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Contact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marL="0" indent="0" algn="l">
        <a:lnSpc>
          <a:spcPct val="92000"/>
        </a:lnSpc>
        <a:spcBef>
          <a:spcPts val="0"/>
        </a:spcBef>
        <a:buNone/>
        <a:defRPr lang="en-US" sz="4000" b="1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700" b="0" i="0">
          <a:solidFill>
            <a:schemeClr val="tx1"/>
          </a:solidFill>
          <a:latin typeface="+mn-lt"/>
        </a:defRPr>
      </a:lvl1pPr>
      <a:lvl2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600" b="0" i="0">
          <a:solidFill>
            <a:schemeClr val="tx1"/>
          </a:solidFill>
          <a:latin typeface="+mn-lt"/>
        </a:defRPr>
      </a:lvl2pPr>
      <a:lvl3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400" b="0" i="0">
          <a:solidFill>
            <a:schemeClr val="tx1"/>
          </a:solidFill>
          <a:latin typeface="+mn-lt"/>
        </a:defRPr>
      </a:lvl3pPr>
      <a:lvl4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4pPr>
      <a:lvl5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5pPr>
      <a:lvl6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6pPr>
      <a:lvl7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7pPr>
      <a:lvl8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8pPr>
      <a:lvl9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PORTFOLIO 2027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Selected</a:t>
            </a:r>
            <a:endParaRPr lang="en-US"/>
          </a:p>
          <a:p>
            <a:r>
              <a:rPr lang="en-US"/>
              <a:t>Works.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Riley Quinn — graphic designer &amp; illustrator making bold, joyful brands.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ABOUT ME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Hi, I’m Riley. I make brands people smile at.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I’m an independent designer working across identity, packaging and illustration. For ten years I’ve helped cafés, festivals and small studios find a look that feels like them.</a:t>
            </a:r>
            <a:endParaRPr lang="en-US"/>
          </a:p>
          <a:p>
            <a:r>
              <a:rPr lang="en-US"/>
              <a:t>Drop your own portrait into the arch on the left.</a:t>
            </a:r>
            <a:endParaRPr lang="en-US"/>
          </a:p>
        </p:txBody>
      </p:sp>
      <p:sp>
        <p:nvSpPr>
          <p:cNvPr id="6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CONTENTS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inside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3657600"/>
            <a:ext cx="1999427" cy="237744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868680" y="4434840"/>
            <a:ext cx="1542227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+mj-lt"/>
              </a:rPr>
              <a:t>01</a:t>
            </a:r>
            <a:endParaRPr lang="en-US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868680" y="5029200"/>
            <a:ext cx="1542227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</a:rPr>
              <a:t>Branding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9" name="Shape 9"/>
          <p:cNvSpPr/>
          <p:nvPr/>
        </p:nvSpPr>
        <p:spPr>
          <a:xfrm>
            <a:off x="2868107" y="2926080"/>
            <a:ext cx="1999427" cy="3108960"/>
          </a:xfrm>
          <a:prstGeom prst="round2SameRect">
            <a:avLst>
              <a:gd name="adj1" fmla="val 12000"/>
              <a:gd name="adj2" fmla="val 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0" name="Shape 10"/>
          <p:cNvSpPr txBox="1"/>
          <p:nvPr/>
        </p:nvSpPr>
        <p:spPr>
          <a:xfrm>
            <a:off x="3096707" y="3429000"/>
            <a:ext cx="1542227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+mj-lt"/>
              </a:rPr>
              <a:t>02</a:t>
            </a:r>
            <a:endParaRPr lang="en-US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3096707" y="5029200"/>
            <a:ext cx="1542227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</a:rPr>
              <a:t>Packaging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2" name="Shape 12"/>
          <p:cNvSpPr/>
          <p:nvPr/>
        </p:nvSpPr>
        <p:spPr>
          <a:xfrm>
            <a:off x="5096134" y="3657600"/>
            <a:ext cx="1999427" cy="237744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5324734" y="4434840"/>
            <a:ext cx="1542227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+mj-lt"/>
              </a:rPr>
              <a:t>03</a:t>
            </a:r>
            <a:endParaRPr lang="en-US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5324734" y="5029200"/>
            <a:ext cx="1542227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</a:rPr>
              <a:t>Illustration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7324161" y="2926080"/>
            <a:ext cx="1999427" cy="3108960"/>
          </a:xfrm>
          <a:prstGeom prst="round2SameRect">
            <a:avLst>
              <a:gd name="adj1" fmla="val 12000"/>
              <a:gd name="adj2" fmla="val 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7552761" y="3429000"/>
            <a:ext cx="1542227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+mj-lt"/>
              </a:rPr>
              <a:t>04</a:t>
            </a:r>
            <a:endParaRPr lang="en-US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7552761" y="5029200"/>
            <a:ext cx="1542227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</a:rPr>
              <a:t>Process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9552188" y="3657600"/>
            <a:ext cx="1999427" cy="237744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19" name="Shape 19"/>
          <p:cNvSpPr txBox="1"/>
          <p:nvPr/>
        </p:nvSpPr>
        <p:spPr>
          <a:xfrm>
            <a:off x="9780788" y="4434840"/>
            <a:ext cx="1542227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+mj-lt"/>
              </a:rPr>
              <a:t>05</a:t>
            </a:r>
            <a:endParaRPr lang="en-US" sz="4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9780788" y="5029200"/>
            <a:ext cx="1542227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chemeClr val="tx1"/>
                </a:solidFill>
              </a:rPr>
              <a:t>Let’s work together</a:t>
            </a:r>
            <a:endParaRPr 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01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Branding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Identities for small businesses with big personalities.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CASE STUDY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Fern &amp; Folly — a plant shop identity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chemeClr val="tx1"/>
                </a:solidFill>
              </a:rPr>
              <a:t>The brief. </a:t>
            </a:r>
            <a:r>
              <a:rPr lang="en-US"/>
              <a:t>A neighborhood plant shop wanted to feel playful, not precious.</a:t>
            </a:r>
            <a:endParaRPr lang="en-US"/>
          </a:p>
          <a:p>
            <a:pPr>
              <a:spcAft>
                <a:spcPts val="1000"/>
              </a:spcAft>
            </a:pPr>
            <a:r>
              <a:rPr lang="en-US" b="1">
                <a:solidFill>
                  <a:schemeClr val="tx1"/>
                </a:solidFill>
              </a:rPr>
              <a:t>The idea. </a:t>
            </a:r>
            <a:r>
              <a:rPr lang="en-US"/>
              <a:t>Hand-cut shapes inspired by leaves and pots, printed in two bright inks.</a:t>
            </a:r>
            <a:endParaRPr lang="en-US"/>
          </a:p>
          <a:p>
            <a:r>
              <a:rPr lang="en-US" b="1">
                <a:solidFill>
                  <a:schemeClr val="tx1"/>
                </a:solidFill>
              </a:rPr>
              <a:t>The result. </a:t>
            </a:r>
            <a:r>
              <a:rPr lang="en-US"/>
              <a:t>Foot traffic up 40% in the first three months after the rebrand.</a:t>
            </a:r>
            <a:endParaRPr lang="en-US"/>
          </a:p>
        </p:txBody>
      </p:sp>
      <p:sp>
        <p:nvSpPr>
          <p:cNvPr id="6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GALLERY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few favorite pieces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Packaging · 2026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Poster series · 2027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Signage · 2026</a:t>
            </a:r>
            <a:endParaRPr lang="en-US"/>
          </a:p>
        </p:txBody>
      </p:sp>
      <p:sp>
        <p:nvSpPr>
          <p:cNvPr id="10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11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BY THE NUMBERS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 years in four numbers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148840"/>
            <a:ext cx="2487854" cy="24878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640080" y="2148840"/>
            <a:ext cx="2487854" cy="24878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 spc="-150">
                <a:latin typeface="+mj-lt"/>
              </a:rPr>
              <a:t>120+</a:t>
            </a:r>
            <a:endParaRPr lang="en-US" sz="60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640080" y="4892040"/>
            <a:ext cx="248785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700" b="1"/>
              <a:t>brands designed</a:t>
            </a:r>
            <a:endParaRPr lang="en-US" sz="1700"/>
          </a:p>
        </p:txBody>
      </p:sp>
      <p:sp>
        <p:nvSpPr>
          <p:cNvPr id="9" name="Shape 9"/>
          <p:cNvSpPr/>
          <p:nvPr/>
        </p:nvSpPr>
        <p:spPr>
          <a:xfrm>
            <a:off x="3447974" y="2148840"/>
            <a:ext cx="2487854" cy="2487854"/>
          </a:xfrm>
          <a:prstGeom prst="roundRect">
            <a:avLst>
              <a:gd name="adj" fmla="val 14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0" name="Shape 10"/>
          <p:cNvSpPr txBox="1"/>
          <p:nvPr/>
        </p:nvSpPr>
        <p:spPr>
          <a:xfrm>
            <a:off x="3447974" y="2148840"/>
            <a:ext cx="2487854" cy="24878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 spc="-150">
                <a:latin typeface="+mj-lt"/>
              </a:rPr>
              <a:t>38</a:t>
            </a:r>
            <a:endParaRPr lang="en-US" sz="6000"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3447974" y="4892040"/>
            <a:ext cx="248785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700" b="1"/>
              <a:t>festival posters</a:t>
            </a:r>
            <a:endParaRPr lang="en-US" sz="1700"/>
          </a:p>
        </p:txBody>
      </p:sp>
      <p:sp>
        <p:nvSpPr>
          <p:cNvPr id="12" name="Shape 12"/>
          <p:cNvSpPr/>
          <p:nvPr/>
        </p:nvSpPr>
        <p:spPr>
          <a:xfrm>
            <a:off x="6255868" y="2148840"/>
            <a:ext cx="2487854" cy="2487854"/>
          </a:xfrm>
          <a:prstGeom prst="star12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6255868" y="2148840"/>
            <a:ext cx="2487854" cy="24878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 spc="-150">
                <a:latin typeface="+mj-lt"/>
              </a:rPr>
              <a:t>9</a:t>
            </a:r>
            <a:endParaRPr lang="en-US" sz="6000"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6255868" y="4892040"/>
            <a:ext cx="248785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700" b="1"/>
              <a:t>design awards</a:t>
            </a:r>
            <a:endParaRPr lang="en-US" sz="1700"/>
          </a:p>
        </p:txBody>
      </p:sp>
      <p:sp>
        <p:nvSpPr>
          <p:cNvPr id="15" name="Shape 15"/>
          <p:cNvSpPr/>
          <p:nvPr/>
        </p:nvSpPr>
        <p:spPr>
          <a:xfrm rot="-5400000">
            <a:off x="9063761" y="2148840"/>
            <a:ext cx="2487854" cy="2487854"/>
          </a:xfrm>
          <a:prstGeom prst="flowChartDelay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9063761" y="2148840"/>
            <a:ext cx="2487854" cy="24878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6000" b="1" spc="-150">
                <a:latin typeface="+mj-lt"/>
              </a:rPr>
              <a:t>1</a:t>
            </a:r>
            <a:endParaRPr lang="en-US" sz="60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9063761" y="4892040"/>
            <a:ext cx="2487854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700" b="1"/>
              <a:t>very good studio dog</a:t>
            </a:r>
            <a:endParaRPr lang="en-US"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PROCESS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a project comes together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423160"/>
            <a:ext cx="2383475" cy="1463040"/>
          </a:xfrm>
          <a:prstGeom prst="homePlate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45720" tIns="0" rIns="137160" bIns="0" anchor="ctr" rtlCol="0">
            <a:noAutofit/>
          </a:bodyPr>
          <a:lstStyle/>
          <a:p>
            <a:pPr algn="ctr"/>
            <a:r>
              <a:rPr lang="en-US" sz="1900" b="1">
                <a:latin typeface="+mj-lt"/>
              </a:rPr>
              <a:t>Listen</a:t>
            </a:r>
            <a:endParaRPr lang="en-US" sz="1900">
              <a:latin typeface="+mj-lt"/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822960" y="4069080"/>
            <a:ext cx="19719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2"/>
                </a:solidFill>
              </a:rPr>
              <a:t>WEEK 1</a:t>
            </a:r>
            <a:endParaRPr lang="en-US" sz="1200">
              <a:solidFill>
                <a:schemeClr val="accent2"/>
              </a:solidFill>
            </a:endParaRPr>
          </a:p>
        </p:txBody>
      </p:sp>
      <p:sp>
        <p:nvSpPr>
          <p:cNvPr id="8" name="Shape 8"/>
          <p:cNvSpPr/>
          <p:nvPr/>
        </p:nvSpPr>
        <p:spPr>
          <a:xfrm>
            <a:off x="2822387" y="2423160"/>
            <a:ext cx="2383475" cy="1463040"/>
          </a:xfrm>
          <a:prstGeom prst="chevron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900" b="1">
                <a:latin typeface="+mj-lt"/>
              </a:rPr>
              <a:t>Explore</a:t>
            </a:r>
            <a:endParaRPr lang="en-US" sz="19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3005267" y="4069080"/>
            <a:ext cx="19719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2"/>
                </a:solidFill>
              </a:rPr>
              <a:t>WEEKS 2–3</a:t>
            </a:r>
            <a:endParaRPr lang="en-US" sz="1200">
              <a:solidFill>
                <a:schemeClr val="accent2"/>
              </a:solidFill>
            </a:endParaRPr>
          </a:p>
        </p:txBody>
      </p:sp>
      <p:sp>
        <p:nvSpPr>
          <p:cNvPr id="10" name="Shape 10"/>
          <p:cNvSpPr/>
          <p:nvPr/>
        </p:nvSpPr>
        <p:spPr>
          <a:xfrm>
            <a:off x="5004694" y="2423160"/>
            <a:ext cx="2383475" cy="1463040"/>
          </a:xfrm>
          <a:prstGeom prst="chevron">
            <a:avLst>
              <a:gd name="adj" fmla="val 30000"/>
            </a:avLst>
          </a:prstGeom>
          <a:solidFill>
            <a:schemeClr val="accent4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900" b="1">
                <a:latin typeface="+mj-lt"/>
              </a:rPr>
              <a:t>Design</a:t>
            </a:r>
            <a:endParaRPr lang="en-US" sz="1900"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5187574" y="4069080"/>
            <a:ext cx="19719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2"/>
                </a:solidFill>
              </a:rPr>
              <a:t>WEEKS 4–6</a:t>
            </a:r>
            <a:endParaRPr lang="en-US" sz="1200">
              <a:solidFill>
                <a:schemeClr val="accent2"/>
              </a:solidFill>
            </a:endParaRPr>
          </a:p>
        </p:txBody>
      </p:sp>
      <p:sp>
        <p:nvSpPr>
          <p:cNvPr id="12" name="Shape 12"/>
          <p:cNvSpPr/>
          <p:nvPr/>
        </p:nvSpPr>
        <p:spPr>
          <a:xfrm>
            <a:off x="7187001" y="2423160"/>
            <a:ext cx="2383475" cy="1463040"/>
          </a:xfrm>
          <a:prstGeom prst="chevron">
            <a:avLst>
              <a:gd name="adj" fmla="val 30000"/>
            </a:avLst>
          </a:prstGeom>
          <a:solidFill>
            <a:schemeClr val="accent6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900" b="1">
                <a:latin typeface="+mj-lt"/>
              </a:rPr>
              <a:t>Refine</a:t>
            </a:r>
            <a:endParaRPr lang="en-US" sz="19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7369881" y="4069080"/>
            <a:ext cx="19719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2"/>
                </a:solidFill>
              </a:rPr>
              <a:t>WEEK 7</a:t>
            </a:r>
            <a:endParaRPr lang="en-US" sz="1200">
              <a:solidFill>
                <a:schemeClr val="accent2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9369308" y="2423160"/>
            <a:ext cx="2383475" cy="1463040"/>
          </a:xfrm>
          <a:prstGeom prst="chevron">
            <a:avLst>
              <a:gd name="adj" fmla="val 30000"/>
            </a:avLst>
          </a:prstGeom>
          <a:solidFill>
            <a:schemeClr val="accent5"/>
          </a:solidFill>
          <a:ln>
            <a:noFill/>
          </a:ln>
        </p:spPr>
        <p:txBody>
          <a:bodyPr wrap="square" lIns="274320" tIns="0" rIns="137160" bIns="0" anchor="ctr" rtlCol="0">
            <a:noAutofit/>
          </a:bodyPr>
          <a:lstStyle/>
          <a:p>
            <a:pPr algn="ctr"/>
            <a:r>
              <a:rPr lang="en-US" sz="1900" b="1">
                <a:latin typeface="+mj-lt"/>
              </a:rPr>
              <a:t>Launch</a:t>
            </a:r>
            <a:endParaRPr lang="en-US" sz="1900"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9552188" y="4069080"/>
            <a:ext cx="19719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200" b="1" spc="150">
                <a:solidFill>
                  <a:schemeClr val="accent2"/>
                </a:solidFill>
              </a:rPr>
              <a:t>WEEK 8</a:t>
            </a:r>
            <a:endParaRPr lang="en-US" sz="1200">
              <a:solidFill>
                <a:schemeClr val="accent2"/>
              </a:solidFill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822960" y="4434840"/>
            <a:ext cx="1834835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Kickoff call, goals, and a mood board together.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3005267" y="4434840"/>
            <a:ext cx="1834835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Three directions, rough and fast.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5187574" y="4434840"/>
            <a:ext cx="1834835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One direction, fully built out.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19" name="Shape 19"/>
          <p:cNvSpPr txBox="1"/>
          <p:nvPr/>
        </p:nvSpPr>
        <p:spPr>
          <a:xfrm>
            <a:off x="7369881" y="4434840"/>
            <a:ext cx="1834835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Two rounds of feedback and polish.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20" name="Shape 20"/>
          <p:cNvSpPr txBox="1"/>
          <p:nvPr/>
        </p:nvSpPr>
        <p:spPr>
          <a:xfrm>
            <a:off x="9552188" y="4434840"/>
            <a:ext cx="1834835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5000"/>
              </a:lnSpc>
            </a:pPr>
            <a:r>
              <a:rPr lang="en-US" sz="1400">
                <a:solidFill>
                  <a:schemeClr val="tx2"/>
                </a:solidFill>
              </a:rPr>
              <a:t>Files, guidelines and a launch kit.</a:t>
            </a:r>
            <a:endParaRPr lang="en-US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WHERE THE TIME GOES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year of projects, by type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57200" y="1920240"/>
          <a:ext cx="512064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7"/>
          <p:cNvSpPr/>
          <p:nvPr/>
        </p:nvSpPr>
        <p:spPr>
          <a:xfrm>
            <a:off x="5852160" y="2304288"/>
            <a:ext cx="384048" cy="384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6446520" y="2194560"/>
            <a:ext cx="32004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000" b="1"/>
              <a:t>Branding</a:t>
            </a:r>
            <a:endParaRPr lang="en-US" sz="2000"/>
          </a:p>
        </p:txBody>
      </p:sp>
      <p:sp>
        <p:nvSpPr>
          <p:cNvPr id="9" name="Shape 9"/>
          <p:cNvSpPr txBox="1"/>
          <p:nvPr/>
        </p:nvSpPr>
        <p:spPr>
          <a:xfrm>
            <a:off x="9722815" y="2194560"/>
            <a:ext cx="18288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400" b="1">
                <a:latin typeface="+mj-lt"/>
              </a:rPr>
              <a:t>38%</a:t>
            </a:r>
            <a:endParaRPr lang="en-US" sz="2400">
              <a:latin typeface="+mj-lt"/>
            </a:endParaRPr>
          </a:p>
        </p:txBody>
      </p:sp>
      <p:cxnSp>
        <p:nvCxnSpPr>
          <p:cNvPr id="10" name="Line 10"/>
          <p:cNvCxnSpPr/>
          <p:nvPr/>
        </p:nvCxnSpPr>
        <p:spPr>
          <a:xfrm>
            <a:off x="5852160" y="2871216"/>
            <a:ext cx="569945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</p:cxnSp>
      <p:sp>
        <p:nvSpPr>
          <p:cNvPr id="11" name="Shape 11"/>
          <p:cNvSpPr/>
          <p:nvPr/>
        </p:nvSpPr>
        <p:spPr>
          <a:xfrm>
            <a:off x="5852160" y="3054096"/>
            <a:ext cx="384048" cy="384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6446520" y="2944368"/>
            <a:ext cx="32004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000" b="1"/>
              <a:t>Packaging</a:t>
            </a:r>
            <a:endParaRPr lang="en-US" sz="2000"/>
          </a:p>
        </p:txBody>
      </p:sp>
      <p:sp>
        <p:nvSpPr>
          <p:cNvPr id="13" name="Shape 13"/>
          <p:cNvSpPr txBox="1"/>
          <p:nvPr/>
        </p:nvSpPr>
        <p:spPr>
          <a:xfrm>
            <a:off x="9722815" y="2944368"/>
            <a:ext cx="18288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400" b="1">
                <a:latin typeface="+mj-lt"/>
              </a:rPr>
              <a:t>24%</a:t>
            </a:r>
            <a:endParaRPr lang="en-US" sz="2400">
              <a:latin typeface="+mj-lt"/>
            </a:endParaRPr>
          </a:p>
        </p:txBody>
      </p:sp>
      <p:cxnSp>
        <p:nvCxnSpPr>
          <p:cNvPr id="14" name="Line 14"/>
          <p:cNvCxnSpPr/>
          <p:nvPr/>
        </p:nvCxnSpPr>
        <p:spPr>
          <a:xfrm>
            <a:off x="5852160" y="3621024"/>
            <a:ext cx="569945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</p:cxnSp>
      <p:sp>
        <p:nvSpPr>
          <p:cNvPr id="15" name="Shape 15"/>
          <p:cNvSpPr/>
          <p:nvPr/>
        </p:nvSpPr>
        <p:spPr>
          <a:xfrm>
            <a:off x="5852160" y="3803904"/>
            <a:ext cx="384048" cy="384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6446520" y="3694176"/>
            <a:ext cx="32004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000" b="1"/>
              <a:t>Illustration</a:t>
            </a:r>
            <a:endParaRPr lang="en-US" sz="2000"/>
          </a:p>
        </p:txBody>
      </p:sp>
      <p:sp>
        <p:nvSpPr>
          <p:cNvPr id="17" name="Shape 17"/>
          <p:cNvSpPr txBox="1"/>
          <p:nvPr/>
        </p:nvSpPr>
        <p:spPr>
          <a:xfrm>
            <a:off x="9722815" y="3694176"/>
            <a:ext cx="18288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400" b="1">
                <a:latin typeface="+mj-lt"/>
              </a:rPr>
              <a:t>18%</a:t>
            </a:r>
            <a:endParaRPr lang="en-US" sz="2400">
              <a:latin typeface="+mj-lt"/>
            </a:endParaRPr>
          </a:p>
        </p:txBody>
      </p:sp>
      <p:cxnSp>
        <p:nvCxnSpPr>
          <p:cNvPr id="18" name="Line 18"/>
          <p:cNvCxnSpPr/>
          <p:nvPr/>
        </p:nvCxnSpPr>
        <p:spPr>
          <a:xfrm>
            <a:off x="5852160" y="4370832"/>
            <a:ext cx="569945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</p:cxnSp>
      <p:sp>
        <p:nvSpPr>
          <p:cNvPr id="19" name="Shape 19"/>
          <p:cNvSpPr/>
          <p:nvPr/>
        </p:nvSpPr>
        <p:spPr>
          <a:xfrm>
            <a:off x="5852160" y="4553712"/>
            <a:ext cx="384048" cy="384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6446520" y="4443984"/>
            <a:ext cx="32004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000" b="1"/>
              <a:t>Posters</a:t>
            </a:r>
            <a:endParaRPr lang="en-US" sz="2000"/>
          </a:p>
        </p:txBody>
      </p:sp>
      <p:sp>
        <p:nvSpPr>
          <p:cNvPr id="21" name="Shape 21"/>
          <p:cNvSpPr txBox="1"/>
          <p:nvPr/>
        </p:nvSpPr>
        <p:spPr>
          <a:xfrm>
            <a:off x="9722815" y="4443984"/>
            <a:ext cx="18288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400" b="1">
                <a:latin typeface="+mj-lt"/>
              </a:rPr>
              <a:t>12%</a:t>
            </a:r>
            <a:endParaRPr lang="en-US" sz="2400">
              <a:latin typeface="+mj-lt"/>
            </a:endParaRPr>
          </a:p>
        </p:txBody>
      </p:sp>
      <p:cxnSp>
        <p:nvCxnSpPr>
          <p:cNvPr id="22" name="Line 22"/>
          <p:cNvCxnSpPr/>
          <p:nvPr/>
        </p:nvCxnSpPr>
        <p:spPr>
          <a:xfrm>
            <a:off x="5852160" y="5120640"/>
            <a:ext cx="569945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</p:cxnSp>
      <p:sp>
        <p:nvSpPr>
          <p:cNvPr id="23" name="Shape 23"/>
          <p:cNvSpPr/>
          <p:nvPr/>
        </p:nvSpPr>
        <p:spPr>
          <a:xfrm>
            <a:off x="5852160" y="5303520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Shape 24"/>
          <p:cNvSpPr txBox="1"/>
          <p:nvPr/>
        </p:nvSpPr>
        <p:spPr>
          <a:xfrm>
            <a:off x="6446520" y="5193792"/>
            <a:ext cx="32004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2000" b="1"/>
              <a:t>Other</a:t>
            </a:r>
            <a:endParaRPr lang="en-US" sz="2000"/>
          </a:p>
        </p:txBody>
      </p:sp>
      <p:sp>
        <p:nvSpPr>
          <p:cNvPr id="25" name="Shape 25"/>
          <p:cNvSpPr txBox="1"/>
          <p:nvPr/>
        </p:nvSpPr>
        <p:spPr>
          <a:xfrm>
            <a:off x="9722815" y="5193792"/>
            <a:ext cx="18288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2400" b="1">
                <a:latin typeface="+mj-lt"/>
              </a:rPr>
              <a:t>8%</a:t>
            </a:r>
            <a:endParaRPr lang="en-US" sz="2400">
              <a:latin typeface="+mj-lt"/>
            </a:endParaRPr>
          </a:p>
        </p:txBody>
      </p:sp>
      <p:cxnSp>
        <p:nvCxnSpPr>
          <p:cNvPr id="26" name="Line 26"/>
          <p:cNvCxnSpPr/>
          <p:nvPr/>
        </p:nvCxnSpPr>
        <p:spPr>
          <a:xfrm>
            <a:off x="5852160" y="5870448"/>
            <a:ext cx="5699455" cy="0"/>
          </a:xfrm>
          <a:prstGeom prst="line">
            <a:avLst/>
          </a:prstGeom>
          <a:ln w="12700">
            <a:solidFill>
              <a:schemeClr val="tx1">
                <a:alpha val="20000"/>
              </a:schemeClr>
            </a:solidFill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SERVICES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Ways we can work together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331720"/>
            <a:ext cx="3393338" cy="3703320"/>
          </a:xfrm>
          <a:prstGeom prst="roundRect">
            <a:avLst>
              <a:gd name="adj" fmla="val 7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1005840" y="260604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 b="1">
                <a:latin typeface="+mj-lt"/>
              </a:rPr>
              <a:t>Starter Kit</a:t>
            </a:r>
            <a:endParaRPr lang="en-US" sz="22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1005840" y="3108960"/>
            <a:ext cx="266181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400" b="1" spc="-100">
                <a:latin typeface="+mj-lt"/>
              </a:rPr>
              <a:t>$2,400</a:t>
            </a:r>
            <a:endParaRPr lang="en-US" sz="34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1005840" y="3931920"/>
            <a:ext cx="2661818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Logo + wordmark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Color &amp; type palette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Business cards</a:t>
            </a:r>
            <a:endParaRPr lang="en-US" sz="1500"/>
          </a:p>
        </p:txBody>
      </p:sp>
      <p:sp>
        <p:nvSpPr>
          <p:cNvPr id="10" name="Shape 10"/>
          <p:cNvSpPr/>
          <p:nvPr/>
        </p:nvSpPr>
        <p:spPr>
          <a:xfrm>
            <a:off x="4399178" y="2103120"/>
            <a:ext cx="3393338" cy="3931920"/>
          </a:xfrm>
          <a:prstGeom prst="roundRect">
            <a:avLst>
              <a:gd name="adj" fmla="val 7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1" name="Shape 11"/>
          <p:cNvSpPr txBox="1"/>
          <p:nvPr/>
        </p:nvSpPr>
        <p:spPr>
          <a:xfrm>
            <a:off x="4764938" y="237744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 b="1">
                <a:latin typeface="+mj-lt"/>
              </a:rPr>
              <a:t>Full Identity</a:t>
            </a:r>
            <a:endParaRPr lang="en-US" sz="2200">
              <a:latin typeface="+mj-lt"/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4764938" y="2880360"/>
            <a:ext cx="266181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400" b="1" spc="-100">
                <a:latin typeface="+mj-lt"/>
              </a:rPr>
              <a:t>$6,800</a:t>
            </a:r>
            <a:endParaRPr lang="en-US" sz="3400">
              <a:latin typeface="+mj-lt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4764938" y="3703320"/>
            <a:ext cx="2661818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Everything in Starter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Patterns &amp; illustrations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Brand guidelines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Social templates</a:t>
            </a:r>
            <a:endParaRPr lang="en-US" sz="1500"/>
          </a:p>
        </p:txBody>
      </p:sp>
      <p:sp>
        <p:nvSpPr>
          <p:cNvPr id="14" name="Shape 14"/>
          <p:cNvSpPr/>
          <p:nvPr/>
        </p:nvSpPr>
        <p:spPr>
          <a:xfrm>
            <a:off x="8158277" y="2331720"/>
            <a:ext cx="3393338" cy="3703320"/>
          </a:xfrm>
          <a:prstGeom prst="roundRect">
            <a:avLst>
              <a:gd name="adj" fmla="val 7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8524037" y="260604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2200" b="1">
                <a:latin typeface="+mj-lt"/>
              </a:rPr>
              <a:t>Packaging</a:t>
            </a:r>
            <a:endParaRPr lang="en-US" sz="2200">
              <a:latin typeface="+mj-lt"/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8524037" y="3108960"/>
            <a:ext cx="266181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3400" b="1" spc="-100">
                <a:latin typeface="+mj-lt"/>
              </a:rPr>
              <a:t>from $4,000</a:t>
            </a:r>
            <a:endParaRPr lang="en-US" sz="34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8524037" y="3931920"/>
            <a:ext cx="2661818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Label or box system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Print-ready files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Printer handoff</a:t>
            </a:r>
            <a:endParaRPr lang="en-US" sz="1500"/>
          </a:p>
        </p:txBody>
      </p:sp>
      <p:sp>
        <p:nvSpPr>
          <p:cNvPr id="18" name="Burst"/>
          <p:cNvSpPr/>
          <p:nvPr userDrawn="1"/>
        </p:nvSpPr>
        <p:spPr>
          <a:xfrm rot="-720000">
            <a:off x="6786677" y="1600200"/>
            <a:ext cx="1234440" cy="1234440"/>
          </a:xfrm>
          <a:prstGeom prst="star16">
            <a:avLst>
              <a:gd name="adj" fmla="val 38000"/>
            </a:avLst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300" b="1">
                <a:solidFill>
                  <a:schemeClr val="bg1"/>
                </a:solidFill>
                <a:latin typeface="+mj-lt"/>
              </a:rPr>
              <a:t>most</a:t>
            </a:r>
            <a:endParaRPr lang="en-US" sz="130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1300" b="1">
                <a:solidFill>
                  <a:schemeClr val="bg1"/>
                </a:solidFill>
                <a:latin typeface="+mj-lt"/>
              </a:rPr>
              <a:t>loved</a:t>
            </a:r>
            <a:endParaRPr lang="en-US" sz="130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PROJECT INDEX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clients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2148840"/>
          <a:ext cx="10911535" cy="38404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059309"/>
                <a:gridCol w="4588963"/>
                <a:gridCol w="1223724"/>
                <a:gridCol w="2039539"/>
              </a:tblGrid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CLIENT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PROJECT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</a:rPr>
                        <a:t>Fern &amp; Folly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Shop identity and signage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2027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Branding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</a:rPr>
                        <a:t>Night Swim Fest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Festival posters and merch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Posters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</a:rPr>
                        <a:t>Good Crumb Bakery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Box and bag system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Packaging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</a:rPr>
                        <a:t>Lantern Books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Children’s book covers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2025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Illustration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solidFill>
                      <a:schemeClr val="bg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</a:rPr>
                        <a:t>Bright Side Yoga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Identity refresh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2025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chemeClr val="tx1"/>
                          </a:solidFill>
                          <a:latin typeface="+mn-lt"/>
                        </a:rPr>
                        <a:t>Branding</a:t>
                      </a:r>
                      <a:endParaRPr lang="en-US" sz="16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COLLABORATORS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I love working with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Sol Rivera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Kit Morgan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Ana Petrova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Max Duval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Photographer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Copywriter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Web developer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Print studio</a:t>
            </a:r>
            <a:endParaRPr lang="en-US"/>
          </a:p>
        </p:txBody>
      </p:sp>
      <p:sp>
        <p:nvSpPr>
          <p:cNvPr id="16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RILEY QUINN — PORTFOLIO 2027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Riley turned our tiny shop into the brightest corner of the street.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JUNE PARK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Owner, Fern &amp; Folly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make</a:t>
            </a:r>
            <a:endParaRPr lang="en-US"/>
          </a:p>
          <a:p>
            <a:r>
              <a:rPr lang="en-US"/>
              <a:t>something!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hello@rileyquinn.studio</a:t>
            </a:r>
            <a:endParaRPr lang="en-US"/>
          </a:p>
          <a:p>
            <a:r>
              <a:rPr lang="en-US"/>
              <a:t>rileyquinn.studio  ·  @rileyquinn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so Portfolio">
  <a:themeElements>
    <a:clrScheme name="Riso Portfolio">
      <a:dk1>
        <a:srgbClr val="1D1A3A"/>
      </a:dk1>
      <a:lt1>
        <a:srgbClr val="F5EFE4"/>
      </a:lt1>
      <a:dk2>
        <a:srgbClr val="5E5878"/>
      </a:dk2>
      <a:lt2>
        <a:srgbClr val="ECE2D0"/>
      </a:lt2>
      <a:accent1>
        <a:srgbClr val="FF5C8A"/>
      </a:accent1>
      <a:accent2>
        <a:srgbClr val="2F4BFF"/>
      </a:accent2>
      <a:accent3>
        <a:srgbClr val="FFC21A"/>
      </a:accent3>
      <a:accent4>
        <a:srgbClr val="00A88F"/>
      </a:accent4>
      <a:accent5>
        <a:srgbClr val="FF7A2F"/>
      </a:accent5>
      <a:accent6>
        <a:srgbClr val="B9A8FF"/>
      </a:accent6>
      <a:hlink>
        <a:srgbClr val="2F4BFF"/>
      </a:hlink>
      <a:folHlink>
        <a:srgbClr val="5E5878"/>
      </a:folHlink>
    </a:clrScheme>
    <a:fontScheme name="Riso Portfolio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Riso Portfolio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