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Planned ($k)</c:v>
                </c:pt>
              </c:strCache>
            </c:strRef>
          </c:tx>
          <c:spPr>
            <a:ln w="31750">
              <a:solidFill>
                <a:schemeClr val="tx2"/>
              </a:solidFill>
            </a:ln>
          </c:spPr>
          <c:marker>
            <c:symbol val="circle"/>
            <c:size val="8"/>
            <c:spPr>
              <a:solidFill>
                <a:schemeClr val="tx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95</c:v>
                </c:pt>
                <c:pt idx="2">
                  <c:v>150</c:v>
                </c:pt>
                <c:pt idx="3">
                  <c:v>205</c:v>
                </c:pt>
                <c:pt idx="4">
                  <c:v>240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($k)</c:v>
                </c:pt>
              </c:strCache>
            </c:strRef>
          </c:tx>
          <c:spPr>
            <a:ln w="31750">
              <a:solidFill>
                <a:schemeClr val="accent1"/>
              </a:solidFill>
            </a:ln>
          </c:spPr>
          <c:marker>
            <c:symbol val="circle"/>
            <c:size val="8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44</c:v>
                </c:pt>
                <c:pt idx="1">
                  <c:v>108</c:v>
                </c:pt>
                <c:pt idx="2">
                  <c:v>184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&quot;$&quot;0&quot;k&quot;" sourceLinked="0"/>
        <c:majorTickMark val="none"/>
        <c:minorTickMark val="none"/>
        <c:tickLblPos val="nextTo"/>
        <c:spPr>
          <a:ln>
            <a:noFill/>
          </a:ln>
        </c:spPr>
        <c:crossAx val="2118791784"/>
        <c:crosses val="autoZero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chemeClr val="tx2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3"/>
          </p:nvPr>
        </p:nvSpPr>
        <p:spPr>
          <a:xfrm>
            <a:off x="640080" y="594360"/>
            <a:ext cx="5486400" cy="365760"/>
          </a:xfrm>
          <a:prstGeom prst="rect">
            <a:avLst/>
          </a:prstGeom>
        </p:spPr>
        <p:txBody>
          <a:bodyPr wrap="square" lIns="384048" tIns="0" rIns="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1" i="0" spc="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COMPANY</a:t>
            </a:r>
          </a:p>
        </p:txBody>
      </p:sp>
      <p:sp>
        <p:nvSpPr>
          <p:cNvPr id="3" name="Logo Mark"/>
          <p:cNvSpPr/>
          <p:nvPr userDrawn="1"/>
        </p:nvSpPr>
        <p:spPr>
          <a:xfrm>
            <a:off x="640080" y="649224"/>
            <a:ext cx="256032" cy="256032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Ctrtitle Placeholder 4"/>
          <p:cNvSpPr>
            <a:spLocks noGrp="1"/>
          </p:cNvSpPr>
          <p:nvPr>
            <p:ph type="ctrTitle"/>
          </p:nvPr>
        </p:nvSpPr>
        <p:spPr>
          <a:xfrm>
            <a:off x="640080" y="1828800"/>
            <a:ext cx="6035040" cy="265176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60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5" name="Subtitle Placeholder 5"/>
          <p:cNvSpPr>
            <a:spLocks noGrp="1"/>
          </p:cNvSpPr>
          <p:nvPr>
            <p:ph type="subTitle" idx="1"/>
          </p:nvPr>
        </p:nvSpPr>
        <p:spPr>
          <a:xfrm>
            <a:off x="640080" y="4663440"/>
            <a:ext cx="5486400" cy="822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4"/>
          </p:nvPr>
        </p:nvSpPr>
        <p:spPr>
          <a:xfrm>
            <a:off x="640080" y="5989320"/>
            <a:ext cx="54864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Date · Presenter</a:t>
            </a:r>
          </a:p>
        </p:txBody>
      </p:sp>
      <p:sp>
        <p:nvSpPr>
          <p:cNvPr id="7" name="Art"/>
          <p:cNvSpPr/>
          <p:nvPr userDrawn="1"/>
        </p:nvSpPr>
        <p:spPr>
          <a:xfrm>
            <a:off x="6949440" y="1051560"/>
            <a:ext cx="4572000" cy="4754880"/>
          </a:xfrm>
          <a:prstGeom prst="roundRect">
            <a:avLst>
              <a:gd name="adj" fmla="val 5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8" name="Art"/>
          <p:cNvSpPr/>
          <p:nvPr userDrawn="1"/>
        </p:nvSpPr>
        <p:spPr>
          <a:xfrm>
            <a:off x="7315200" y="1417320"/>
            <a:ext cx="2194560" cy="201168"/>
          </a:xfrm>
          <a:prstGeom prst="roundRect">
            <a:avLst>
              <a:gd name="adj" fmla="val 50000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</p:sp>
      <p:sp>
        <p:nvSpPr>
          <p:cNvPr id="9" name="Art"/>
          <p:cNvSpPr/>
          <p:nvPr userDrawn="1"/>
        </p:nvSpPr>
        <p:spPr>
          <a:xfrm>
            <a:off x="7315200" y="1764792"/>
            <a:ext cx="3291840" cy="128016"/>
          </a:xfrm>
          <a:prstGeom prst="roundRect">
            <a:avLst>
              <a:gd name="adj" fmla="val 50000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</p:sp>
      <p:sp>
        <p:nvSpPr>
          <p:cNvPr id="10" name="Art"/>
          <p:cNvSpPr/>
          <p:nvPr userDrawn="1"/>
        </p:nvSpPr>
        <p:spPr>
          <a:xfrm>
            <a:off x="7315200" y="2331720"/>
            <a:ext cx="3840480" cy="822960"/>
          </a:xfrm>
          <a:prstGeom prst="roundRect">
            <a:avLst>
              <a:gd name="adj" fmla="val 14000"/>
            </a:avLst>
          </a:prstGeom>
          <a:solidFill>
            <a:schemeClr val="bg1">
              <a:alpha val="8000"/>
            </a:schemeClr>
          </a:solidFill>
          <a:ln>
            <a:noFill/>
          </a:ln>
        </p:spPr>
      </p:sp>
      <p:sp>
        <p:nvSpPr>
          <p:cNvPr id="11" name="Art"/>
          <p:cNvSpPr/>
          <p:nvPr userDrawn="1"/>
        </p:nvSpPr>
        <p:spPr>
          <a:xfrm>
            <a:off x="7516368" y="2606040"/>
            <a:ext cx="274320" cy="2743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2" name="Art"/>
          <p:cNvSpPr txBox="1"/>
          <p:nvPr userDrawn="1"/>
        </p:nvSpPr>
        <p:spPr>
          <a:xfrm>
            <a:off x="7955280" y="253288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On track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3" name="Art"/>
          <p:cNvSpPr/>
          <p:nvPr userDrawn="1"/>
        </p:nvSpPr>
        <p:spPr>
          <a:xfrm>
            <a:off x="9418320" y="2679192"/>
            <a:ext cx="1554480" cy="128016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</p:sp>
      <p:sp>
        <p:nvSpPr>
          <p:cNvPr id="14" name="Art"/>
          <p:cNvSpPr/>
          <p:nvPr userDrawn="1"/>
        </p:nvSpPr>
        <p:spPr>
          <a:xfrm>
            <a:off x="9418320" y="2679192"/>
            <a:ext cx="1430122" cy="1280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15" name="Art"/>
          <p:cNvSpPr/>
          <p:nvPr userDrawn="1"/>
        </p:nvSpPr>
        <p:spPr>
          <a:xfrm>
            <a:off x="7315200" y="3383280"/>
            <a:ext cx="3840480" cy="822960"/>
          </a:xfrm>
          <a:prstGeom prst="roundRect">
            <a:avLst>
              <a:gd name="adj" fmla="val 14000"/>
            </a:avLst>
          </a:prstGeom>
          <a:solidFill>
            <a:schemeClr val="bg1">
              <a:alpha val="8000"/>
            </a:schemeClr>
          </a:solidFill>
          <a:ln>
            <a:noFill/>
          </a:ln>
        </p:spPr>
      </p:sp>
      <p:sp>
        <p:nvSpPr>
          <p:cNvPr id="16" name="Art"/>
          <p:cNvSpPr/>
          <p:nvPr userDrawn="1"/>
        </p:nvSpPr>
        <p:spPr>
          <a:xfrm>
            <a:off x="7516368" y="3657600"/>
            <a:ext cx="274320" cy="2743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7" name="Art"/>
          <p:cNvSpPr txBox="1"/>
          <p:nvPr userDrawn="1"/>
        </p:nvSpPr>
        <p:spPr>
          <a:xfrm>
            <a:off x="7955280" y="358444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At risk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8" name="Art"/>
          <p:cNvSpPr/>
          <p:nvPr userDrawn="1"/>
        </p:nvSpPr>
        <p:spPr>
          <a:xfrm>
            <a:off x="9418320" y="3730752"/>
            <a:ext cx="1554480" cy="128016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</p:sp>
      <p:sp>
        <p:nvSpPr>
          <p:cNvPr id="19" name="Art"/>
          <p:cNvSpPr/>
          <p:nvPr userDrawn="1"/>
        </p:nvSpPr>
        <p:spPr>
          <a:xfrm>
            <a:off x="9418320" y="3730752"/>
            <a:ext cx="932688" cy="1280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20" name="Art"/>
          <p:cNvSpPr/>
          <p:nvPr userDrawn="1"/>
        </p:nvSpPr>
        <p:spPr>
          <a:xfrm>
            <a:off x="7315200" y="4434840"/>
            <a:ext cx="3840480" cy="822960"/>
          </a:xfrm>
          <a:prstGeom prst="roundRect">
            <a:avLst>
              <a:gd name="adj" fmla="val 14000"/>
            </a:avLst>
          </a:prstGeom>
          <a:solidFill>
            <a:schemeClr val="bg1">
              <a:alpha val="8000"/>
            </a:schemeClr>
          </a:solidFill>
          <a:ln>
            <a:noFill/>
          </a:ln>
        </p:spPr>
      </p:sp>
      <p:sp>
        <p:nvSpPr>
          <p:cNvPr id="21" name="Art"/>
          <p:cNvSpPr/>
          <p:nvPr userDrawn="1"/>
        </p:nvSpPr>
        <p:spPr>
          <a:xfrm>
            <a:off x="7516368" y="4709160"/>
            <a:ext cx="27432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2" name="Art"/>
          <p:cNvSpPr txBox="1"/>
          <p:nvPr userDrawn="1"/>
        </p:nvSpPr>
        <p:spPr>
          <a:xfrm>
            <a:off x="7955280" y="4636008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Blocked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3" name="Art"/>
          <p:cNvSpPr/>
          <p:nvPr userDrawn="1"/>
        </p:nvSpPr>
        <p:spPr>
          <a:xfrm>
            <a:off x="9418320" y="4782312"/>
            <a:ext cx="1554480" cy="128016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</p:sp>
      <p:sp>
        <p:nvSpPr>
          <p:cNvPr id="24" name="Art"/>
          <p:cNvSpPr/>
          <p:nvPr userDrawn="1"/>
        </p:nvSpPr>
        <p:spPr>
          <a:xfrm>
            <a:off x="9418320" y="4782312"/>
            <a:ext cx="388620" cy="1280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25" name="Art"/>
          <p:cNvSpPr/>
          <p:nvPr userDrawn="1"/>
        </p:nvSpPr>
        <p:spPr>
          <a:xfrm>
            <a:off x="6492240" y="5257800"/>
            <a:ext cx="1920240" cy="9144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201168" tIns="73152" rIns="91440" bIns="73152" anchor="ctr" rtlCol="0">
            <a:no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72%</a:t>
            </a:r>
            <a:endParaRPr lang="en-US" sz="2400">
              <a:solidFill>
                <a:schemeClr val="bg1"/>
              </a:solidFill>
            </a:endParaRPr>
          </a:p>
          <a:p>
            <a:r>
              <a:rPr lang="en-US" sz="1000">
                <a:solidFill>
                  <a:schemeClr val="bg1"/>
                </a:solidFill>
              </a:rPr>
              <a:t>complete</a:t>
            </a:r>
            <a:endParaRPr lang="en-US"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3"/>
          </p:nvPr>
        </p:nvSpPr>
        <p:spPr>
          <a:xfrm>
            <a:off x="640080" y="822960"/>
            <a:ext cx="3657600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8800" b="1" i="0" spc="-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3291840"/>
            <a:ext cx="8229600" cy="14630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60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4" name="Body Placeholder 4"/>
          <p:cNvSpPr>
            <a:spLocks noGrp="1"/>
          </p:cNvSpPr>
          <p:nvPr>
            <p:ph type="body" idx="14"/>
          </p:nvPr>
        </p:nvSpPr>
        <p:spPr>
          <a:xfrm>
            <a:off x="640080" y="4892040"/>
            <a:ext cx="6400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5" name="Deco"/>
          <p:cNvSpPr/>
          <p:nvPr userDrawn="1"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</p:sp>
      <p:sp>
        <p:nvSpPr>
          <p:cNvPr id="6" name="Deco"/>
          <p:cNvSpPr/>
          <p:nvPr userDrawn="1"/>
        </p:nvSpPr>
        <p:spPr>
          <a:xfrm>
            <a:off x="10180015" y="4023360"/>
            <a:ext cx="2011680" cy="2834640"/>
          </a:xfrm>
          <a:prstGeom prst="rect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40080" y="2103120"/>
            <a:ext cx="10911535" cy="4023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512064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40080" y="2331720"/>
            <a:ext cx="4937760" cy="37490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7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7" name="Image Block"/>
          <p:cNvSpPr/>
          <p:nvPr userDrawn="1"/>
        </p:nvSpPr>
        <p:spPr>
          <a:xfrm>
            <a:off x="6172200" y="548640"/>
            <a:ext cx="5379415" cy="557784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8408365" y="3205886"/>
            <a:ext cx="658368" cy="453542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8825332" y="3322930"/>
            <a:ext cx="512064" cy="321869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8993581" y="2971800"/>
            <a:ext cx="190195" cy="190195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1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6172200" y="548640"/>
            <a:ext cx="5379415" cy="5577840"/>
          </a:xfrm>
          <a:prstGeom prst="roundRect">
            <a:avLst>
              <a:gd name="adj" fmla="val 4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5272888" cy="393192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Card"/>
          <p:cNvSpPr/>
          <p:nvPr userDrawn="1"/>
        </p:nvSpPr>
        <p:spPr>
          <a:xfrm>
            <a:off x="6278728" y="2103120"/>
            <a:ext cx="5272888" cy="393192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1005840" y="2423160"/>
            <a:ext cx="454136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6644488" y="2423160"/>
            <a:ext cx="454136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"/>
          </p:nvPr>
        </p:nvSpPr>
        <p:spPr>
          <a:xfrm>
            <a:off x="1005840" y="3017520"/>
            <a:ext cx="4541368" cy="28346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2"/>
          </p:nvPr>
        </p:nvSpPr>
        <p:spPr>
          <a:xfrm>
            <a:off x="6644488" y="3017520"/>
            <a:ext cx="4541368" cy="28346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Image Block"/>
          <p:cNvSpPr/>
          <p:nvPr userDrawn="1"/>
        </p:nvSpPr>
        <p:spPr>
          <a:xfrm>
            <a:off x="640080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651704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881035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973572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0" name="Image Block"/>
          <p:cNvSpPr/>
          <p:nvPr userDrawn="1"/>
        </p:nvSpPr>
        <p:spPr>
          <a:xfrm>
            <a:off x="3436544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4448167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4677499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770036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4" name="Image Block"/>
          <p:cNvSpPr/>
          <p:nvPr userDrawn="1"/>
        </p:nvSpPr>
        <p:spPr>
          <a:xfrm>
            <a:off x="6233008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7244631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6" name="Image Icon"/>
          <p:cNvSpPr/>
          <p:nvPr userDrawn="1"/>
        </p:nvSpPr>
        <p:spPr>
          <a:xfrm>
            <a:off x="7473963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566500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8" name="Image Block"/>
          <p:cNvSpPr/>
          <p:nvPr userDrawn="1"/>
        </p:nvSpPr>
        <p:spPr>
          <a:xfrm>
            <a:off x="9029471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10041095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0" name="Image Icon"/>
          <p:cNvSpPr/>
          <p:nvPr userDrawn="1"/>
        </p:nvSpPr>
        <p:spPr>
          <a:xfrm>
            <a:off x="10270426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1" name="Image Icon"/>
          <p:cNvSpPr/>
          <p:nvPr userDrawn="1"/>
        </p:nvSpPr>
        <p:spPr>
          <a:xfrm>
            <a:off x="10362964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2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640080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3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3436544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4" name="Picture Placeholder 24"/>
          <p:cNvSpPr>
            <a:spLocks noGrp="1"/>
          </p:cNvSpPr>
          <p:nvPr>
            <p:ph type="pic" sz="quarter" idx="22"/>
          </p:nvPr>
        </p:nvSpPr>
        <p:spPr>
          <a:xfrm>
            <a:off x="6233008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5" name="Picture Placeholder 25"/>
          <p:cNvSpPr>
            <a:spLocks noGrp="1"/>
          </p:cNvSpPr>
          <p:nvPr>
            <p:ph type="pic" sz="quarter" idx="23"/>
          </p:nvPr>
        </p:nvSpPr>
        <p:spPr>
          <a:xfrm>
            <a:off x="9029471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Body Placeholder 26"/>
          <p:cNvSpPr>
            <a:spLocks noGrp="1"/>
          </p:cNvSpPr>
          <p:nvPr>
            <p:ph type="body" idx="30"/>
          </p:nvPr>
        </p:nvSpPr>
        <p:spPr>
          <a:xfrm>
            <a:off x="640080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7" name="Body Placeholder 27"/>
          <p:cNvSpPr>
            <a:spLocks noGrp="1"/>
          </p:cNvSpPr>
          <p:nvPr>
            <p:ph type="body" idx="31"/>
          </p:nvPr>
        </p:nvSpPr>
        <p:spPr>
          <a:xfrm>
            <a:off x="3436544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2"/>
          </p:nvPr>
        </p:nvSpPr>
        <p:spPr>
          <a:xfrm>
            <a:off x="6233008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3"/>
          </p:nvPr>
        </p:nvSpPr>
        <p:spPr>
          <a:xfrm>
            <a:off x="9029471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40"/>
          </p:nvPr>
        </p:nvSpPr>
        <p:spPr>
          <a:xfrm>
            <a:off x="640080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41"/>
          </p:nvPr>
        </p:nvSpPr>
        <p:spPr>
          <a:xfrm>
            <a:off x="3436544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2"/>
          </p:nvPr>
        </p:nvSpPr>
        <p:spPr>
          <a:xfrm>
            <a:off x="6233008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3"/>
          </p:nvPr>
        </p:nvSpPr>
        <p:spPr>
          <a:xfrm>
            <a:off x="9029471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Quote Mark"/>
          <p:cNvSpPr/>
          <p:nvPr userDrawn="1"/>
        </p:nvSpPr>
        <p:spPr>
          <a:xfrm>
            <a:off x="640080" y="1234440"/>
            <a:ext cx="914400" cy="914400"/>
          </a:xfrm>
          <a:prstGeom prst="roundRect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</a:rPr>
              <a:t>“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4" name="Body Placeholder 4"/>
          <p:cNvSpPr>
            <a:spLocks noGrp="1"/>
          </p:cNvSpPr>
          <p:nvPr>
            <p:ph type="body" idx="13"/>
          </p:nvPr>
        </p:nvSpPr>
        <p:spPr>
          <a:xfrm>
            <a:off x="640080" y="2423160"/>
            <a:ext cx="9601200" cy="23774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5" name="Body Placeholder 5"/>
          <p:cNvSpPr>
            <a:spLocks noGrp="1"/>
          </p:cNvSpPr>
          <p:nvPr>
            <p:ph type="body" idx="14"/>
          </p:nvPr>
        </p:nvSpPr>
        <p:spPr>
          <a:xfrm>
            <a:off x="640080" y="5029200"/>
            <a:ext cx="73152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6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5"/>
          </p:nvPr>
        </p:nvSpPr>
        <p:spPr>
          <a:xfrm>
            <a:off x="640080" y="5394960"/>
            <a:ext cx="73152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Role, Company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1463040"/>
            <a:ext cx="7315200" cy="219456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8000" b="1" i="0" spc="-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3"/>
          </p:nvPr>
        </p:nvSpPr>
        <p:spPr>
          <a:xfrm>
            <a:off x="640080" y="4023360"/>
            <a:ext cx="5486400" cy="14630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4" name="Deco"/>
          <p:cNvSpPr/>
          <p:nvPr userDrawn="1"/>
        </p:nvSpPr>
        <p:spPr>
          <a:xfrm>
            <a:off x="8138160" y="1097280"/>
            <a:ext cx="3383280" cy="3383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" name="Deco"/>
          <p:cNvSpPr/>
          <p:nvPr userDrawn="1"/>
        </p:nvSpPr>
        <p:spPr>
          <a:xfrm>
            <a:off x="9418320" y="3291840"/>
            <a:ext cx="2103120" cy="210312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6" name="Deco"/>
          <p:cNvSpPr/>
          <p:nvPr userDrawn="1"/>
        </p:nvSpPr>
        <p:spPr>
          <a:xfrm>
            <a:off x="8138160" y="4480560"/>
            <a:ext cx="1280160" cy="128016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3600" b="1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700" b="0" i="0">
          <a:solidFill>
            <a:schemeClr val="tx1"/>
          </a:solidFill>
          <a:latin typeface="+mn-lt"/>
        </a:defRPr>
      </a:lvl1pPr>
      <a:lvl2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500" b="0" i="0">
          <a:solidFill>
            <a:schemeClr val="tx1"/>
          </a:solidFill>
          <a:latin typeface="+mn-lt"/>
        </a:defRPr>
      </a:lvl2pPr>
      <a:lvl3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Project Atlas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status report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Website relaunch &amp; customer portal — progress, risks and next steps for March 2027.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REPORTING PERIOD  ·  MAR 1 – MAR 31, 2027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EXECUTIVE SUMMARY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Mostly on track, one risk to watch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3657600" cy="3931920"/>
          </a:xfrm>
          <a:prstGeom prst="roundRect">
            <a:avLst>
              <a:gd name="adj" fmla="val 7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1005840" y="2423160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2"/>
                </a:solidFill>
              </a:rPr>
              <a:t>OVERALL STATUS</a:t>
            </a:r>
            <a:endParaRPr lang="en-US" sz="1100">
              <a:solidFill>
                <a:schemeClr val="accent2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1005840" y="2971800"/>
            <a:ext cx="457200" cy="457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1645920" y="2880360"/>
            <a:ext cx="25603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+mj-lt"/>
              </a:rPr>
              <a:t>At risk</a:t>
            </a:r>
            <a:endParaRPr lang="en-US" sz="32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1005840" y="3794760"/>
            <a:ext cx="2926080" cy="2011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bg1"/>
                </a:solidFill>
              </a:rPr>
              <a:t>Design and build are on schedule. The payment integration is two weeks behind and may push launch.</a:t>
            </a: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4754880" y="2103120"/>
            <a:ext cx="67665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800" b="1"/>
              <a:t>Done this month</a:t>
            </a:r>
            <a:endParaRPr lang="en-US" sz="1800"/>
          </a:p>
        </p:txBody>
      </p:sp>
      <p:sp>
        <p:nvSpPr>
          <p:cNvPr id="12" name="Shape 12"/>
          <p:cNvSpPr txBox="1"/>
          <p:nvPr/>
        </p:nvSpPr>
        <p:spPr>
          <a:xfrm>
            <a:off x="4754880" y="2514600"/>
            <a:ext cx="67665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Homepage and product pages shipped to staging; 41 of 57 tickets closed.</a:t>
            </a:r>
            <a:endParaRPr lang="en-US" sz="1500">
              <a:solidFill>
                <a:schemeClr val="tx2"/>
              </a:solidFill>
            </a:endParaRPr>
          </a:p>
        </p:txBody>
      </p:sp>
      <p:cxnSp>
        <p:nvCxnSpPr>
          <p:cNvPr id="13" name="Line 13"/>
          <p:cNvCxnSpPr/>
          <p:nvPr/>
        </p:nvCxnSpPr>
        <p:spPr>
          <a:xfrm>
            <a:off x="4754880" y="3291840"/>
            <a:ext cx="679673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4" name="Shape 14"/>
          <p:cNvSpPr txBox="1"/>
          <p:nvPr/>
        </p:nvSpPr>
        <p:spPr>
          <a:xfrm>
            <a:off x="4754880" y="3429000"/>
            <a:ext cx="67665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800" b="1"/>
              <a:t>Watch</a:t>
            </a:r>
            <a:endParaRPr lang="en-US" sz="1800"/>
          </a:p>
        </p:txBody>
      </p:sp>
      <p:sp>
        <p:nvSpPr>
          <p:cNvPr id="15" name="Shape 15"/>
          <p:cNvSpPr txBox="1"/>
          <p:nvPr/>
        </p:nvSpPr>
        <p:spPr>
          <a:xfrm>
            <a:off x="4754880" y="3840480"/>
            <a:ext cx="67665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Payment provider sandbox access delayed — vendor escalation open.</a:t>
            </a:r>
            <a:endParaRPr lang="en-US" sz="1500">
              <a:solidFill>
                <a:schemeClr val="tx2"/>
              </a:solidFill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4754880" y="4617720"/>
            <a:ext cx="679673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7" name="Shape 17"/>
          <p:cNvSpPr txBox="1"/>
          <p:nvPr/>
        </p:nvSpPr>
        <p:spPr>
          <a:xfrm>
            <a:off x="4754880" y="4754880"/>
            <a:ext cx="67665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800" b="1"/>
              <a:t>Decision needed</a:t>
            </a:r>
            <a:endParaRPr lang="en-US" sz="1800"/>
          </a:p>
        </p:txBody>
      </p:sp>
      <p:sp>
        <p:nvSpPr>
          <p:cNvPr id="18" name="Shape 18"/>
          <p:cNvSpPr txBox="1"/>
          <p:nvPr/>
        </p:nvSpPr>
        <p:spPr>
          <a:xfrm>
            <a:off x="4754880" y="5166360"/>
            <a:ext cx="67665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500">
                <a:solidFill>
                  <a:schemeClr val="tx2"/>
                </a:solidFill>
              </a:rPr>
              <a:t>Approve moving launch from Apr 28 to May 12, or cut saved carts from v1.</a:t>
            </a:r>
            <a:endParaRPr lang="en-US" sz="15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KEY METRICS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 at a glance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2522144" cy="2377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2377440"/>
            <a:ext cx="188206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 b="1">
                <a:solidFill>
                  <a:schemeClr val="tx2"/>
                </a:solidFill>
              </a:rPr>
              <a:t>Scope complete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960120" y="2788920"/>
            <a:ext cx="188206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72%</a:t>
            </a:r>
            <a:endParaRPr lang="en-US" sz="4800">
              <a:latin typeface="+mj-lt"/>
            </a:endParaRPr>
          </a:p>
        </p:txBody>
      </p:sp>
      <p:sp>
        <p:nvSpPr>
          <p:cNvPr id="9" name="Shape 9"/>
          <p:cNvSpPr/>
          <p:nvPr/>
        </p:nvSpPr>
        <p:spPr>
          <a:xfrm>
            <a:off x="960120" y="3904488"/>
            <a:ext cx="146304" cy="14630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0" name="Shape 10"/>
          <p:cNvSpPr txBox="1"/>
          <p:nvPr/>
        </p:nvSpPr>
        <p:spPr>
          <a:xfrm>
            <a:off x="1188720" y="3794760"/>
            <a:ext cx="169918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+14 pts vs last month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1" name="Card"/>
          <p:cNvSpPr/>
          <p:nvPr userDrawn="1"/>
        </p:nvSpPr>
        <p:spPr>
          <a:xfrm>
            <a:off x="3436544" y="2103120"/>
            <a:ext cx="2522144" cy="2377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3756584" y="2377440"/>
            <a:ext cx="188206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 b="1">
                <a:solidFill>
                  <a:schemeClr val="tx2"/>
                </a:solidFill>
              </a:rPr>
              <a:t>Tickets closed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3756584" y="2788920"/>
            <a:ext cx="188206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41/57</a:t>
            </a:r>
            <a:endParaRPr lang="en-US" sz="4800">
              <a:latin typeface="+mj-lt"/>
            </a:endParaRPr>
          </a:p>
        </p:txBody>
      </p:sp>
      <p:sp>
        <p:nvSpPr>
          <p:cNvPr id="14" name="Shape 14"/>
          <p:cNvSpPr/>
          <p:nvPr/>
        </p:nvSpPr>
        <p:spPr>
          <a:xfrm>
            <a:off x="3756584" y="3904488"/>
            <a:ext cx="146304" cy="14630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3985184" y="3794760"/>
            <a:ext cx="169918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9 closed this week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6" name="Card"/>
          <p:cNvSpPr/>
          <p:nvPr userDrawn="1"/>
        </p:nvSpPr>
        <p:spPr>
          <a:xfrm>
            <a:off x="6233008" y="2103120"/>
            <a:ext cx="2522144" cy="2377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6553048" y="2377440"/>
            <a:ext cx="188206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 b="1">
                <a:solidFill>
                  <a:schemeClr val="tx2"/>
                </a:solidFill>
              </a:rPr>
              <a:t>Spent of $240k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6553048" y="2788920"/>
            <a:ext cx="188206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$184k</a:t>
            </a:r>
            <a:endParaRPr lang="en-US" sz="4800">
              <a:latin typeface="+mj-lt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6553048" y="3904488"/>
            <a:ext cx="146304" cy="1463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6781648" y="3794760"/>
            <a:ext cx="169918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77% of budget used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1" name="Card"/>
          <p:cNvSpPr/>
          <p:nvPr userDrawn="1"/>
        </p:nvSpPr>
        <p:spPr>
          <a:xfrm>
            <a:off x="9029471" y="2103120"/>
            <a:ext cx="2522144" cy="2377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2" name="Shape 22"/>
          <p:cNvSpPr txBox="1"/>
          <p:nvPr/>
        </p:nvSpPr>
        <p:spPr>
          <a:xfrm>
            <a:off x="9349511" y="2377440"/>
            <a:ext cx="188206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 b="1">
                <a:solidFill>
                  <a:schemeClr val="tx2"/>
                </a:solidFill>
              </a:rPr>
              <a:t>Open risks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9349511" y="2788920"/>
            <a:ext cx="188206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2</a:t>
            </a:r>
            <a:endParaRPr lang="en-US" sz="4800">
              <a:latin typeface="+mj-lt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9349511" y="3904488"/>
            <a:ext cx="146304" cy="1463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" name="Shape 25"/>
          <p:cNvSpPr txBox="1"/>
          <p:nvPr/>
        </p:nvSpPr>
        <p:spPr>
          <a:xfrm>
            <a:off x="9578111" y="3794760"/>
            <a:ext cx="1699184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1 high, 1 medium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640080" y="4846320"/>
            <a:ext cx="1091153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100" b="1" spc="150">
                <a:solidFill>
                  <a:schemeClr val="accent1"/>
                </a:solidFill>
              </a:rPr>
              <a:t>BURN-UP</a:t>
            </a:r>
            <a:endParaRPr lang="en-US" sz="1100">
              <a:solidFill>
                <a:schemeClr val="accent1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667512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35000"/>
            </a:schemeClr>
          </a:solidFill>
          <a:ln>
            <a:noFill/>
          </a:ln>
        </p:spPr>
      </p:sp>
      <p:sp>
        <p:nvSpPr>
          <p:cNvPr id="28" name="Shape 28"/>
          <p:cNvSpPr/>
          <p:nvPr/>
        </p:nvSpPr>
        <p:spPr>
          <a:xfrm>
            <a:off x="1576807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43125"/>
            </a:schemeClr>
          </a:solidFill>
          <a:ln>
            <a:noFill/>
          </a:ln>
        </p:spPr>
      </p:sp>
      <p:sp>
        <p:nvSpPr>
          <p:cNvPr id="29" name="Shape 29"/>
          <p:cNvSpPr/>
          <p:nvPr/>
        </p:nvSpPr>
        <p:spPr>
          <a:xfrm>
            <a:off x="2486101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51249"/>
            </a:schemeClr>
          </a:solidFill>
          <a:ln>
            <a:noFill/>
          </a:ln>
        </p:spPr>
      </p:sp>
      <p:sp>
        <p:nvSpPr>
          <p:cNvPr id="30" name="Shape 30"/>
          <p:cNvSpPr/>
          <p:nvPr/>
        </p:nvSpPr>
        <p:spPr>
          <a:xfrm>
            <a:off x="3395396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59375"/>
            </a:schemeClr>
          </a:solidFill>
          <a:ln>
            <a:noFill/>
          </a:ln>
        </p:spPr>
      </p:sp>
      <p:sp>
        <p:nvSpPr>
          <p:cNvPr id="31" name="Shape 31"/>
          <p:cNvSpPr/>
          <p:nvPr/>
        </p:nvSpPr>
        <p:spPr>
          <a:xfrm>
            <a:off x="4304690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67500"/>
            </a:schemeClr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>
            <a:off x="5213985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75625"/>
            </a:schemeClr>
          </a:solidFill>
          <a:ln>
            <a:noFill/>
          </a:ln>
        </p:spPr>
      </p:sp>
      <p:sp>
        <p:nvSpPr>
          <p:cNvPr id="33" name="Shape 33"/>
          <p:cNvSpPr/>
          <p:nvPr/>
        </p:nvSpPr>
        <p:spPr>
          <a:xfrm>
            <a:off x="6123280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83750"/>
            </a:schemeClr>
          </a:solidFill>
          <a:ln>
            <a:noFill/>
          </a:ln>
        </p:spPr>
      </p:sp>
      <p:sp>
        <p:nvSpPr>
          <p:cNvPr id="34" name="Shape 34"/>
          <p:cNvSpPr/>
          <p:nvPr/>
        </p:nvSpPr>
        <p:spPr>
          <a:xfrm>
            <a:off x="7032574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accent1">
              <a:alpha val="91875"/>
            </a:schemeClr>
          </a:solidFill>
          <a:ln>
            <a:noFill/>
          </a:ln>
        </p:spPr>
      </p:sp>
      <p:sp>
        <p:nvSpPr>
          <p:cNvPr id="35" name="Shape 35"/>
          <p:cNvSpPr/>
          <p:nvPr/>
        </p:nvSpPr>
        <p:spPr>
          <a:xfrm>
            <a:off x="7941869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6" name="Shape 36"/>
          <p:cNvSpPr/>
          <p:nvPr/>
        </p:nvSpPr>
        <p:spPr>
          <a:xfrm>
            <a:off x="8851163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7" name="Shape 37"/>
          <p:cNvSpPr/>
          <p:nvPr/>
        </p:nvSpPr>
        <p:spPr>
          <a:xfrm>
            <a:off x="9760458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8" name="Shape 38"/>
          <p:cNvSpPr/>
          <p:nvPr/>
        </p:nvSpPr>
        <p:spPr>
          <a:xfrm>
            <a:off x="10669753" y="5257800"/>
            <a:ext cx="854431" cy="41148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9" name="Shape 39"/>
          <p:cNvSpPr txBox="1"/>
          <p:nvPr/>
        </p:nvSpPr>
        <p:spPr>
          <a:xfrm>
            <a:off x="640080" y="57607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>
                <a:solidFill>
                  <a:schemeClr val="tx2"/>
                </a:solidFill>
              </a:rPr>
              <a:t>Week 1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40" name="Shape 40"/>
          <p:cNvSpPr txBox="1"/>
          <p:nvPr/>
        </p:nvSpPr>
        <p:spPr>
          <a:xfrm>
            <a:off x="7894015" y="57607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000">
                <a:solidFill>
                  <a:schemeClr val="tx2"/>
                </a:solidFill>
              </a:rPr>
              <a:t>Week 12 · launch</a:t>
            </a:r>
            <a:endParaRPr lang="en-US" sz="1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MILESTONES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we are on the timeline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  <p:cxnSp>
        <p:nvCxnSpPr>
          <p:cNvPr id="6" name="Line 6"/>
          <p:cNvCxnSpPr/>
          <p:nvPr/>
        </p:nvCxnSpPr>
        <p:spPr>
          <a:xfrm>
            <a:off x="640080" y="3291840"/>
            <a:ext cx="10911535" cy="0"/>
          </a:xfrm>
          <a:prstGeom prst="line">
            <a:avLst/>
          </a:prstGeom>
          <a:ln w="76200" cap="rnd">
            <a:solidFill>
              <a:schemeClr val="bg2"/>
            </a:solidFill>
          </a:ln>
        </p:spPr>
      </p:cxnSp>
      <p:cxnSp>
        <p:nvCxnSpPr>
          <p:cNvPr id="7" name="Line 7"/>
          <p:cNvCxnSpPr/>
          <p:nvPr/>
        </p:nvCxnSpPr>
        <p:spPr>
          <a:xfrm>
            <a:off x="640080" y="3291840"/>
            <a:ext cx="5001120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</p:cxnSp>
      <p:sp>
        <p:nvSpPr>
          <p:cNvPr id="8" name="Shape 8"/>
          <p:cNvSpPr/>
          <p:nvPr/>
        </p:nvSpPr>
        <p:spPr>
          <a:xfrm>
            <a:off x="1366495" y="3108960"/>
            <a:ext cx="365760" cy="365760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</p:sp>
      <p:sp>
        <p:nvSpPr>
          <p:cNvPr id="9" name="Shape 9"/>
          <p:cNvSpPr txBox="1"/>
          <p:nvPr/>
        </p:nvSpPr>
        <p:spPr>
          <a:xfrm>
            <a:off x="640080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Jan 15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731520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Kickoff</a:t>
            </a:r>
            <a:endParaRPr lang="en-US" sz="1700"/>
          </a:p>
        </p:txBody>
      </p:sp>
      <p:sp>
        <p:nvSpPr>
          <p:cNvPr id="11" name="Shape 11"/>
          <p:cNvSpPr/>
          <p:nvPr/>
        </p:nvSpPr>
        <p:spPr>
          <a:xfrm>
            <a:off x="955015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Done</a:t>
            </a:r>
            <a:endParaRPr lang="en-US" sz="1100"/>
          </a:p>
        </p:txBody>
      </p:sp>
      <p:sp>
        <p:nvSpPr>
          <p:cNvPr id="12" name="Shape 12"/>
          <p:cNvSpPr/>
          <p:nvPr/>
        </p:nvSpPr>
        <p:spPr>
          <a:xfrm>
            <a:off x="3185084" y="3108960"/>
            <a:ext cx="365760" cy="365760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2458669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Feb 10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2550109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Design sign-off</a:t>
            </a:r>
            <a:endParaRPr lang="en-US" sz="1700"/>
          </a:p>
        </p:txBody>
      </p:sp>
      <p:sp>
        <p:nvSpPr>
          <p:cNvPr id="15" name="Shape 15"/>
          <p:cNvSpPr/>
          <p:nvPr/>
        </p:nvSpPr>
        <p:spPr>
          <a:xfrm>
            <a:off x="2773604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Done</a:t>
            </a:r>
            <a:endParaRPr lang="en-US" sz="1100"/>
          </a:p>
        </p:txBody>
      </p:sp>
      <p:sp>
        <p:nvSpPr>
          <p:cNvPr id="16" name="Shape 16"/>
          <p:cNvSpPr/>
          <p:nvPr/>
        </p:nvSpPr>
        <p:spPr>
          <a:xfrm>
            <a:off x="5003673" y="3108960"/>
            <a:ext cx="365760" cy="365760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</p:sp>
      <p:sp>
        <p:nvSpPr>
          <p:cNvPr id="17" name="Shape 17"/>
          <p:cNvSpPr txBox="1"/>
          <p:nvPr/>
        </p:nvSpPr>
        <p:spPr>
          <a:xfrm>
            <a:off x="4277258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Mar 20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4368698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Staging build</a:t>
            </a:r>
            <a:endParaRPr lang="en-US" sz="1700"/>
          </a:p>
        </p:txBody>
      </p:sp>
      <p:sp>
        <p:nvSpPr>
          <p:cNvPr id="19" name="Shape 19"/>
          <p:cNvSpPr/>
          <p:nvPr/>
        </p:nvSpPr>
        <p:spPr>
          <a:xfrm>
            <a:off x="4592193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Done</a:t>
            </a:r>
            <a:endParaRPr lang="en-US" sz="1100"/>
          </a:p>
        </p:txBody>
      </p:sp>
      <p:sp>
        <p:nvSpPr>
          <p:cNvPr id="20" name="Shape 20"/>
          <p:cNvSpPr/>
          <p:nvPr/>
        </p:nvSpPr>
        <p:spPr>
          <a:xfrm>
            <a:off x="6822262" y="3108960"/>
            <a:ext cx="365760" cy="36576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</a:ln>
        </p:spPr>
      </p:sp>
      <p:sp>
        <p:nvSpPr>
          <p:cNvPr id="21" name="Shape 21"/>
          <p:cNvSpPr txBox="1"/>
          <p:nvPr/>
        </p:nvSpPr>
        <p:spPr>
          <a:xfrm>
            <a:off x="6095848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Apr 14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6187288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Payments live</a:t>
            </a:r>
            <a:endParaRPr lang="en-US" sz="1700"/>
          </a:p>
        </p:txBody>
      </p:sp>
      <p:sp>
        <p:nvSpPr>
          <p:cNvPr id="23" name="Shape 23"/>
          <p:cNvSpPr/>
          <p:nvPr/>
        </p:nvSpPr>
        <p:spPr>
          <a:xfrm>
            <a:off x="6410782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At risk</a:t>
            </a:r>
            <a:endParaRPr lang="en-US" sz="1100"/>
          </a:p>
        </p:txBody>
      </p:sp>
      <p:sp>
        <p:nvSpPr>
          <p:cNvPr id="24" name="Shape 24"/>
          <p:cNvSpPr/>
          <p:nvPr/>
        </p:nvSpPr>
        <p:spPr>
          <a:xfrm>
            <a:off x="8640851" y="3108960"/>
            <a:ext cx="365760" cy="36576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</a:ln>
        </p:spPr>
      </p:sp>
      <p:sp>
        <p:nvSpPr>
          <p:cNvPr id="25" name="Shape 25"/>
          <p:cNvSpPr txBox="1"/>
          <p:nvPr/>
        </p:nvSpPr>
        <p:spPr>
          <a:xfrm>
            <a:off x="7914437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Apr 28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8005877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Public launch</a:t>
            </a:r>
            <a:endParaRPr lang="en-US" sz="1700"/>
          </a:p>
        </p:txBody>
      </p:sp>
      <p:sp>
        <p:nvSpPr>
          <p:cNvPr id="27" name="Shape 27"/>
          <p:cNvSpPr/>
          <p:nvPr/>
        </p:nvSpPr>
        <p:spPr>
          <a:xfrm>
            <a:off x="8229371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On track</a:t>
            </a:r>
            <a:endParaRPr lang="en-US" sz="1100"/>
          </a:p>
        </p:txBody>
      </p:sp>
      <p:sp>
        <p:nvSpPr>
          <p:cNvPr id="28" name="Shape 28"/>
          <p:cNvSpPr/>
          <p:nvPr/>
        </p:nvSpPr>
        <p:spPr>
          <a:xfrm>
            <a:off x="10459441" y="3108960"/>
            <a:ext cx="365760" cy="36576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accent1"/>
            </a:solidFill>
          </a:ln>
        </p:spPr>
      </p:sp>
      <p:sp>
        <p:nvSpPr>
          <p:cNvPr id="29" name="Shape 29"/>
          <p:cNvSpPr txBox="1"/>
          <p:nvPr/>
        </p:nvSpPr>
        <p:spPr>
          <a:xfrm>
            <a:off x="9733026" y="2331720"/>
            <a:ext cx="181858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May 30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9824466" y="3703320"/>
            <a:ext cx="1635709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700" b="1"/>
              <a:t>Retro &amp; handover</a:t>
            </a:r>
            <a:endParaRPr lang="en-US" sz="1700"/>
          </a:p>
        </p:txBody>
      </p:sp>
      <p:sp>
        <p:nvSpPr>
          <p:cNvPr id="31" name="Shape 31"/>
          <p:cNvSpPr/>
          <p:nvPr/>
        </p:nvSpPr>
        <p:spPr>
          <a:xfrm>
            <a:off x="10047961" y="4526280"/>
            <a:ext cx="118872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100" b="1"/>
              <a:t>On track</a:t>
            </a:r>
            <a:endParaRPr lang="en-US" sz="1100"/>
          </a:p>
        </p:txBody>
      </p:sp>
      <p:sp>
        <p:nvSpPr>
          <p:cNvPr id="32" name="Shape 32"/>
          <p:cNvSpPr/>
          <p:nvPr/>
        </p:nvSpPr>
        <p:spPr>
          <a:xfrm>
            <a:off x="5184000" y="5120640"/>
            <a:ext cx="914400" cy="9144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Shape 33"/>
          <p:cNvSpPr txBox="1"/>
          <p:nvPr/>
        </p:nvSpPr>
        <p:spPr>
          <a:xfrm>
            <a:off x="640080" y="5394960"/>
            <a:ext cx="10911535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Today: </a:t>
            </a:r>
            <a:r>
              <a:rPr lang="en-US">
                <a:solidFill>
                  <a:schemeClr val="tx2"/>
                </a:solidFill>
              </a:rPr>
              <a:t>March 31 — staging complete, payments integration in progress.</a:t>
            </a:r>
            <a:endParaRPr 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WORKSTREAMS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Status by team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2103120"/>
          <a:ext cx="10911535" cy="3931921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626851"/>
                <a:gridCol w="1616524"/>
                <a:gridCol w="1414458"/>
                <a:gridCol w="1616524"/>
                <a:gridCol w="3637178"/>
              </a:tblGrid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WORKSTREAM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OWNER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PROGRESS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STATUS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NOTE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Design system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Priya N.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100%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Done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Handed off to build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Front-end build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Marco B.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85%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On track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Product pages in QA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Customer portal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Jess T.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60%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On track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Orders + profile done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Payments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Omar K.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35%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At risk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Waiting on sandbox access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Content &amp; SEO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Hana L.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70%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On track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120 of 170 pages migrated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Analytics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Leo F.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20%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Blocked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Needs consent banner first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864" marR="54864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Shape 7"/>
          <p:cNvSpPr/>
          <p:nvPr/>
        </p:nvSpPr>
        <p:spPr>
          <a:xfrm>
            <a:off x="6005305" y="2845090"/>
            <a:ext cx="201168" cy="201168"/>
          </a:xfrm>
          <a:prstGeom prst="ellipse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8" name="Shape 8"/>
          <p:cNvSpPr/>
          <p:nvPr/>
        </p:nvSpPr>
        <p:spPr>
          <a:xfrm>
            <a:off x="6005305" y="3406793"/>
            <a:ext cx="201168" cy="2011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9" name="Shape 9"/>
          <p:cNvSpPr/>
          <p:nvPr/>
        </p:nvSpPr>
        <p:spPr>
          <a:xfrm>
            <a:off x="6005305" y="3968496"/>
            <a:ext cx="201168" cy="2011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6005305" y="4530199"/>
            <a:ext cx="201168" cy="20116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6005305" y="5091902"/>
            <a:ext cx="201168" cy="2011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>
            <a:off x="6005305" y="5653605"/>
            <a:ext cx="201168" cy="2011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BUDGET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Spend is tracking slightly ahead of plan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2011680"/>
          <a:ext cx="758952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Card"/>
          <p:cNvSpPr/>
          <p:nvPr userDrawn="1"/>
        </p:nvSpPr>
        <p:spPr>
          <a:xfrm>
            <a:off x="7955280" y="2103120"/>
            <a:ext cx="3596335" cy="393192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8275320" y="237744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>
                <a:solidFill>
                  <a:schemeClr val="tx1"/>
                </a:solidFill>
                <a:latin typeface="+mj-lt"/>
              </a:rPr>
              <a:t>$184k</a:t>
            </a:r>
            <a:endParaRPr lang="en-US" sz="3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75320" y="2971800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spent to date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8275320" y="356616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>
                <a:solidFill>
                  <a:schemeClr val="tx1"/>
                </a:solidFill>
                <a:latin typeface="+mj-lt"/>
              </a:rPr>
              <a:t>$56k</a:t>
            </a:r>
            <a:endParaRPr lang="en-US" sz="3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275320" y="4160520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remaining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8275320" y="475488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>
                <a:solidFill>
                  <a:schemeClr val="accent1"/>
                </a:solidFill>
                <a:latin typeface="+mj-lt"/>
              </a:rPr>
              <a:t>+$34k</a:t>
            </a:r>
            <a:endParaRPr lang="en-US" sz="30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8275320" y="5349240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over plan at this point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RISKS &amp; ISSUES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could slow us down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2103120"/>
          <a:ext cx="10911536" cy="35661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97830"/>
                <a:gridCol w="1212393"/>
                <a:gridCol w="1398915"/>
                <a:gridCol w="4103483"/>
                <a:gridCol w="1398915"/>
              </a:tblGrid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RISK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IMPACT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LIKELIHOOD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MITIGATION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spc="120">
                          <a:solidFill>
                            <a:schemeClr val="tx2"/>
                          </a:solidFill>
                          <a:latin typeface="+mn-lt"/>
                        </a:rPr>
                        <a:t>OWNER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Payment sandbox delay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Escalated to vendor; mock API in parallel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Omar K.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Content migration slips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rgbClr val="FFF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rgbClr val="FFF4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Two extra writers for 3 weeks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Hana L.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Consent banner legal review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Medium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rgbClr val="FFF4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Use pre-approved template text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Leo F.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chemeClr val="tx1"/>
                          </a:solidFill>
                          <a:latin typeface="+mn-lt"/>
                        </a:rPr>
                        <a:t>Load spikes at launch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Load test on Apr 20; CDN rules ready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Marco B.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THIS MONTH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Wins and blockers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✓  Wins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!  Blockers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6032" indent="-256032">
              <a:spcAft>
                <a:spcPts val="800"/>
              </a:spcAft>
              <a:buClr>
                <a:schemeClr val="accent5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Staging site live with all product pages</a:t>
            </a:r>
            <a:endParaRPr lang="en-US">
              <a:solidFill>
                <a:schemeClr val="tx2"/>
              </a:solidFill>
            </a:endParaRPr>
          </a:p>
          <a:p>
            <a:pPr marL="256032" indent="-256032">
              <a:spcAft>
                <a:spcPts val="800"/>
              </a:spcAft>
              <a:buClr>
                <a:schemeClr val="accent5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Page speed score up from 61 to 94</a:t>
            </a:r>
            <a:endParaRPr lang="en-US">
              <a:solidFill>
                <a:schemeClr val="tx2"/>
              </a:solidFill>
            </a:endParaRPr>
          </a:p>
          <a:p>
            <a:pPr marL="256032" indent="-256032">
              <a:spcAft>
                <a:spcPts val="800"/>
              </a:spcAft>
              <a:buClr>
                <a:schemeClr val="accent5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Portal login + order history done</a:t>
            </a:r>
            <a:endParaRPr lang="en-US">
              <a:solidFill>
                <a:schemeClr val="tx2"/>
              </a:solidFill>
            </a:endParaRPr>
          </a:p>
          <a:p>
            <a:pPr marL="256032" indent="-256032">
              <a:spcAft>
                <a:spcPts val="800"/>
              </a:spcAft>
              <a:buClr>
                <a:schemeClr val="accent5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Accessibility audit: zero critical issues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56032" indent="-256032">
              <a:spcAft>
                <a:spcPts val="800"/>
              </a:spcAft>
              <a:buClr>
                <a:schemeClr val="accent1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Payment sandbox access (vendor)</a:t>
            </a:r>
            <a:endParaRPr lang="en-US">
              <a:solidFill>
                <a:schemeClr val="tx2"/>
              </a:solidFill>
            </a:endParaRPr>
          </a:p>
          <a:p>
            <a:pPr marL="256032" indent="-256032">
              <a:spcAft>
                <a:spcPts val="800"/>
              </a:spcAft>
              <a:buClr>
                <a:schemeClr val="accent1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Analytics waiting on consent banner</a:t>
            </a:r>
            <a:endParaRPr lang="en-US">
              <a:solidFill>
                <a:schemeClr val="tx2"/>
              </a:solidFill>
            </a:endParaRPr>
          </a:p>
          <a:p>
            <a:pPr marL="256032" indent="-256032">
              <a:spcAft>
                <a:spcPts val="800"/>
              </a:spcAft>
              <a:buClr>
                <a:schemeClr val="accent1"/>
              </a:buClr>
              <a:buFont typeface="Arial"/>
              <a:buChar char="•"/>
            </a:pPr>
            <a:r>
              <a:rPr lang="en-US">
                <a:solidFill>
                  <a:schemeClr val="tx2"/>
                </a:solidFill>
              </a:rPr>
              <a:t>One front-end developer out for 2 weeks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9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NEXT STEPS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 for the next four weeks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10911535" cy="640080"/>
          </a:xfrm>
          <a:prstGeom prst="roundRect">
            <a:avLst>
              <a:gd name="adj" fmla="val 1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868680" y="2286000"/>
            <a:ext cx="274320" cy="27432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tx2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1417320" y="2103120"/>
            <a:ext cx="12801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>
                <a:solidFill>
                  <a:schemeClr val="accent1"/>
                </a:solidFill>
              </a:rPr>
              <a:t>Apr 4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2743200" y="2103120"/>
            <a:ext cx="68580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/>
              <a:t>Finish payment integration against mock API</a:t>
            </a:r>
            <a:endParaRPr lang="en-US" sz="1600"/>
          </a:p>
        </p:txBody>
      </p:sp>
      <p:sp>
        <p:nvSpPr>
          <p:cNvPr id="10" name="Shape 10"/>
          <p:cNvSpPr txBox="1"/>
          <p:nvPr/>
        </p:nvSpPr>
        <p:spPr>
          <a:xfrm>
            <a:off x="9448495" y="2103120"/>
            <a:ext cx="1828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Omar K.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1" name="Card"/>
          <p:cNvSpPr/>
          <p:nvPr userDrawn="1"/>
        </p:nvSpPr>
        <p:spPr>
          <a:xfrm>
            <a:off x="640080" y="2880360"/>
            <a:ext cx="10911535" cy="640080"/>
          </a:xfrm>
          <a:prstGeom prst="roundRect">
            <a:avLst>
              <a:gd name="adj" fmla="val 1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>
            <a:off x="868680" y="3063240"/>
            <a:ext cx="274320" cy="27432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tx2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1417320" y="2880360"/>
            <a:ext cx="12801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>
                <a:solidFill>
                  <a:schemeClr val="accent1"/>
                </a:solidFill>
              </a:rPr>
              <a:t>Apr 8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2743200" y="2880360"/>
            <a:ext cx="68580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/>
              <a:t>Ship consent banner and analytics</a:t>
            </a:r>
            <a:endParaRPr lang="en-US" sz="1600"/>
          </a:p>
        </p:txBody>
      </p:sp>
      <p:sp>
        <p:nvSpPr>
          <p:cNvPr id="15" name="Shape 15"/>
          <p:cNvSpPr txBox="1"/>
          <p:nvPr/>
        </p:nvSpPr>
        <p:spPr>
          <a:xfrm>
            <a:off x="9448495" y="2880360"/>
            <a:ext cx="1828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Leo F.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6" name="Card"/>
          <p:cNvSpPr/>
          <p:nvPr userDrawn="1"/>
        </p:nvSpPr>
        <p:spPr>
          <a:xfrm>
            <a:off x="640080" y="3657600"/>
            <a:ext cx="10911535" cy="640080"/>
          </a:xfrm>
          <a:prstGeom prst="roundRect">
            <a:avLst>
              <a:gd name="adj" fmla="val 1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>
            <a:off x="868680" y="3840480"/>
            <a:ext cx="274320" cy="27432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tx2"/>
            </a:solidFill>
          </a:ln>
        </p:spPr>
      </p:sp>
      <p:sp>
        <p:nvSpPr>
          <p:cNvPr id="18" name="Shape 18"/>
          <p:cNvSpPr txBox="1"/>
          <p:nvPr/>
        </p:nvSpPr>
        <p:spPr>
          <a:xfrm>
            <a:off x="1417320" y="3657600"/>
            <a:ext cx="12801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>
                <a:solidFill>
                  <a:schemeClr val="accent1"/>
                </a:solidFill>
              </a:rPr>
              <a:t>Apr 14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2743200" y="3657600"/>
            <a:ext cx="68580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/>
              <a:t>Content freeze — all pages migrated</a:t>
            </a:r>
            <a:endParaRPr lang="en-US" sz="1600"/>
          </a:p>
        </p:txBody>
      </p:sp>
      <p:sp>
        <p:nvSpPr>
          <p:cNvPr id="20" name="Shape 20"/>
          <p:cNvSpPr txBox="1"/>
          <p:nvPr/>
        </p:nvSpPr>
        <p:spPr>
          <a:xfrm>
            <a:off x="9448495" y="3657600"/>
            <a:ext cx="1828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Hana L.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1" name="Card"/>
          <p:cNvSpPr/>
          <p:nvPr userDrawn="1"/>
        </p:nvSpPr>
        <p:spPr>
          <a:xfrm>
            <a:off x="640080" y="4434840"/>
            <a:ext cx="10911535" cy="640080"/>
          </a:xfrm>
          <a:prstGeom prst="roundRect">
            <a:avLst>
              <a:gd name="adj" fmla="val 1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868680" y="4617720"/>
            <a:ext cx="274320" cy="27432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tx2"/>
            </a:solidFill>
          </a:ln>
        </p:spPr>
      </p:sp>
      <p:sp>
        <p:nvSpPr>
          <p:cNvPr id="23" name="Shape 23"/>
          <p:cNvSpPr txBox="1"/>
          <p:nvPr/>
        </p:nvSpPr>
        <p:spPr>
          <a:xfrm>
            <a:off x="1417320" y="4434840"/>
            <a:ext cx="12801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>
                <a:solidFill>
                  <a:schemeClr val="accent1"/>
                </a:solidFill>
              </a:rPr>
              <a:t>Apr 20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2743200" y="4434840"/>
            <a:ext cx="68580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/>
              <a:t>Load test and security review</a:t>
            </a:r>
            <a:endParaRPr lang="en-US" sz="1600"/>
          </a:p>
        </p:txBody>
      </p:sp>
      <p:sp>
        <p:nvSpPr>
          <p:cNvPr id="25" name="Shape 25"/>
          <p:cNvSpPr txBox="1"/>
          <p:nvPr/>
        </p:nvSpPr>
        <p:spPr>
          <a:xfrm>
            <a:off x="9448495" y="4434840"/>
            <a:ext cx="1828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Marco B.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6" name="Card"/>
          <p:cNvSpPr/>
          <p:nvPr userDrawn="1"/>
        </p:nvSpPr>
        <p:spPr>
          <a:xfrm>
            <a:off x="640080" y="5212080"/>
            <a:ext cx="10911535" cy="640080"/>
          </a:xfrm>
          <a:prstGeom prst="roundRect">
            <a:avLst>
              <a:gd name="adj" fmla="val 18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7" name="Shape 27"/>
          <p:cNvSpPr/>
          <p:nvPr/>
        </p:nvSpPr>
        <p:spPr>
          <a:xfrm>
            <a:off x="868680" y="5394960"/>
            <a:ext cx="274320" cy="27432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tx2"/>
            </a:solidFill>
          </a:ln>
        </p:spPr>
      </p:sp>
      <p:sp>
        <p:nvSpPr>
          <p:cNvPr id="28" name="Shape 28"/>
          <p:cNvSpPr txBox="1"/>
          <p:nvPr/>
        </p:nvSpPr>
        <p:spPr>
          <a:xfrm>
            <a:off x="1417320" y="5212080"/>
            <a:ext cx="12801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400" b="1">
                <a:solidFill>
                  <a:schemeClr val="accent1"/>
                </a:solidFill>
              </a:rPr>
              <a:t>Apr 24</a:t>
            </a:r>
            <a:endParaRPr lang="en-US" sz="1400">
              <a:solidFill>
                <a:schemeClr val="accent1"/>
              </a:solidFill>
            </a:endParaRPr>
          </a:p>
        </p:txBody>
      </p:sp>
      <p:sp>
        <p:nvSpPr>
          <p:cNvPr id="29" name="Shape 29"/>
          <p:cNvSpPr txBox="1"/>
          <p:nvPr/>
        </p:nvSpPr>
        <p:spPr>
          <a:xfrm>
            <a:off x="2743200" y="5212080"/>
            <a:ext cx="68580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/>
              <a:t>Go / no-go meeting with stakeholders</a:t>
            </a:r>
            <a:endParaRPr lang="en-US" sz="1600"/>
          </a:p>
        </p:txBody>
      </p:sp>
      <p:sp>
        <p:nvSpPr>
          <p:cNvPr id="30" name="Shape 30"/>
          <p:cNvSpPr txBox="1"/>
          <p:nvPr/>
        </p:nvSpPr>
        <p:spPr>
          <a:xfrm>
            <a:off x="9448495" y="5212080"/>
            <a:ext cx="1828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</a:rPr>
              <a:t>Jess T.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CONTACTS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to ask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Jess Taylor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Marco Bianchi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Priya Nair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Omar Khalil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Project lead · jess@company.com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Engineering lead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Design lead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Payments &amp; integrations</a:t>
            </a:r>
            <a:endParaRPr lang="en-US"/>
          </a:p>
        </p:txBody>
      </p:sp>
      <p:sp>
        <p:nvSpPr>
          <p:cNvPr id="16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Project Atlas — Status Report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Next report: April 30, 2027</a:t>
            </a:r>
            <a:endParaRPr lang="en-US"/>
          </a:p>
          <a:p>
            <a:r>
              <a:rPr lang="en-US"/>
              <a:t>Project lead: jess@company.com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tility Status">
  <a:themeElements>
    <a:clrScheme name="Utility Status">
      <a:dk1>
        <a:srgbClr val="111316"/>
      </a:dk1>
      <a:lt1>
        <a:srgbClr val="FFFFFF"/>
      </a:lt1>
      <a:dk2>
        <a:srgbClr val="6B7076"/>
      </a:dk2>
      <a:lt2>
        <a:srgbClr val="F3F2EF"/>
      </a:lt2>
      <a:accent1>
        <a:srgbClr val="FF5A1F"/>
      </a:accent1>
      <a:accent2>
        <a:srgbClr val="FFB59A"/>
      </a:accent2>
      <a:accent3>
        <a:srgbClr val="2B2E33"/>
      </a:accent3>
      <a:accent4>
        <a:srgbClr val="FFE4D8"/>
      </a:accent4>
      <a:accent5>
        <a:srgbClr val="16A34A"/>
      </a:accent5>
      <a:accent6>
        <a:srgbClr val="EAB308"/>
      </a:accent6>
      <a:hlink>
        <a:srgbClr val="FF5A1F"/>
      </a:hlink>
      <a:folHlink>
        <a:srgbClr val="6B7076"/>
      </a:folHlink>
    </a:clrScheme>
    <a:fontScheme name="Utility Status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Utility Status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